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256" r:id="rId2"/>
    <p:sldId id="260" r:id="rId3"/>
    <p:sldId id="261" r:id="rId4"/>
    <p:sldId id="317" r:id="rId5"/>
    <p:sldId id="318" r:id="rId6"/>
    <p:sldId id="320" r:id="rId7"/>
    <p:sldId id="32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316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CE2CD-2519-497A-A1F3-4FD1F032A45E}" type="datetimeFigureOut">
              <a:rPr lang="nl-NL" smtClean="0"/>
              <a:t>26-9-2014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739DEA-A6D4-4E58-95CC-F070A8D2EE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9128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3B2929-4D6C-43B0-A93B-2E5B6B733CCB}" type="slidenum">
              <a:rPr lang="en-US" sz="1200">
                <a:latin typeface="Times New Roman" pitchFamily="18" charset="0"/>
              </a:rPr>
              <a:pPr eaLnBrk="1" hangingPunct="1"/>
              <a:t>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6400" cy="4116387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28225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01305C2-2440-45F6-B215-CEB5CA6B761A}" type="slidenum">
              <a:rPr lang="en-US" sz="1200">
                <a:latin typeface="Times New Roman" pitchFamily="18" charset="0"/>
              </a:rPr>
              <a:pPr eaLnBrk="1" hangingPunct="1"/>
              <a:t>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6400" cy="4116387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62194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11A8AE9-89BA-4557-89E3-E41B1FB85447}" type="slidenum">
              <a:rPr lang="en-US" sz="1200">
                <a:latin typeface="Times New Roman" pitchFamily="18" charset="0"/>
              </a:rPr>
              <a:pPr eaLnBrk="1" hangingPunct="1"/>
              <a:t>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6400" cy="4116387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98368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4E5E225-CCE5-4D42-A9CB-B19F1BFE4373}" type="slidenum">
              <a:rPr lang="en-US" sz="1200">
                <a:latin typeface="Times New Roman" pitchFamily="18" charset="0"/>
              </a:rPr>
              <a:pPr eaLnBrk="1" hangingPunct="1"/>
              <a:t>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6400" cy="4116387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12038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FCB55-0C1E-46D7-8D7D-2FC6635F5209}" type="datetimeFigureOut">
              <a:rPr lang="nl-NL" smtClean="0"/>
              <a:t>26-9-2014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8EB2B-1C7A-4B1D-95BC-C51A98F919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2730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FCB55-0C1E-46D7-8D7D-2FC6635F5209}" type="datetimeFigureOut">
              <a:rPr lang="nl-NL" smtClean="0"/>
              <a:t>26-9-2014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8EB2B-1C7A-4B1D-95BC-C51A98F919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9010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FCB55-0C1E-46D7-8D7D-2FC6635F5209}" type="datetimeFigureOut">
              <a:rPr lang="nl-NL" smtClean="0"/>
              <a:t>26-9-2014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8EB2B-1C7A-4B1D-95BC-C51A98F919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0243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el en vier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E16B9-8272-41AD-817E-AE011B952BB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0686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FCB55-0C1E-46D7-8D7D-2FC6635F5209}" type="datetimeFigureOut">
              <a:rPr lang="nl-NL" smtClean="0"/>
              <a:t>26-9-2014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8EB2B-1C7A-4B1D-95BC-C51A98F919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4755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FCB55-0C1E-46D7-8D7D-2FC6635F5209}" type="datetimeFigureOut">
              <a:rPr lang="nl-NL" smtClean="0"/>
              <a:t>26-9-2014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8EB2B-1C7A-4B1D-95BC-C51A98F919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2344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FCB55-0C1E-46D7-8D7D-2FC6635F5209}" type="datetimeFigureOut">
              <a:rPr lang="nl-NL" smtClean="0"/>
              <a:t>26-9-2014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8EB2B-1C7A-4B1D-95BC-C51A98F919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3004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FCB55-0C1E-46D7-8D7D-2FC6635F5209}" type="datetimeFigureOut">
              <a:rPr lang="nl-NL" smtClean="0"/>
              <a:t>26-9-2014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8EB2B-1C7A-4B1D-95BC-C51A98F919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893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FCB55-0C1E-46D7-8D7D-2FC6635F5209}" type="datetimeFigureOut">
              <a:rPr lang="nl-NL" smtClean="0"/>
              <a:t>26-9-2014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8EB2B-1C7A-4B1D-95BC-C51A98F919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4898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FCB55-0C1E-46D7-8D7D-2FC6635F5209}" type="datetimeFigureOut">
              <a:rPr lang="nl-NL" smtClean="0"/>
              <a:t>26-9-2014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8EB2B-1C7A-4B1D-95BC-C51A98F919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2175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FCB55-0C1E-46D7-8D7D-2FC6635F5209}" type="datetimeFigureOut">
              <a:rPr lang="nl-NL" smtClean="0"/>
              <a:t>26-9-2014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8EB2B-1C7A-4B1D-95BC-C51A98F919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4844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FCB55-0C1E-46D7-8D7D-2FC6635F5209}" type="datetimeFigureOut">
              <a:rPr lang="nl-NL" smtClean="0"/>
              <a:t>26-9-2014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8EB2B-1C7A-4B1D-95BC-C51A98F919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8746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FCB55-0C1E-46D7-8D7D-2FC6635F5209}" type="datetimeFigureOut">
              <a:rPr lang="nl-NL" smtClean="0"/>
              <a:t>26-9-2014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8EB2B-1C7A-4B1D-95BC-C51A98F919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9275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64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34888" y="701824"/>
            <a:ext cx="8229600" cy="1143000"/>
          </a:xfrm>
        </p:spPr>
        <p:txBody>
          <a:bodyPr/>
          <a:lstStyle/>
          <a:p>
            <a:pPr eaLnBrk="1" hangingPunct="1"/>
            <a:r>
              <a:rPr lang="nl-NL" dirty="0" smtClean="0">
                <a:latin typeface="Arial" charset="0"/>
              </a:rPr>
              <a:t>Niet bestendig beheer</a:t>
            </a:r>
            <a:r>
              <a:rPr lang="nl-NL" dirty="0" smtClean="0"/>
              <a:t> </a:t>
            </a:r>
            <a:endParaRPr lang="en-US" dirty="0" smtClean="0"/>
          </a:p>
        </p:txBody>
      </p:sp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82960" y="2143397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dirty="0" smtClean="0">
                <a:latin typeface="Arial" charset="0"/>
              </a:rPr>
              <a:t>Maatregelen gericht op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nl-NL" dirty="0" smtClean="0">
                <a:latin typeface="Arial" charset="0"/>
              </a:rPr>
              <a:t>Herstellen bepaalde situaties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nl-NL" dirty="0" smtClean="0">
                <a:latin typeface="Arial" charset="0"/>
              </a:rPr>
              <a:t>(Geleidelijke) verandering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nl-NL" dirty="0" smtClean="0">
                <a:latin typeface="Arial" charset="0"/>
              </a:rPr>
              <a:t>Groot onderhoud</a:t>
            </a:r>
          </a:p>
          <a:p>
            <a:pPr lvl="2" eaLnBrk="1" hangingPunct="1"/>
            <a:r>
              <a:rPr lang="nl-NL" dirty="0" smtClean="0">
                <a:latin typeface="Arial" charset="0"/>
              </a:rPr>
              <a:t>Intensiveren maaibeheer</a:t>
            </a:r>
          </a:p>
          <a:p>
            <a:pPr lvl="2" eaLnBrk="1" hangingPunct="1"/>
            <a:r>
              <a:rPr lang="nl-NL" dirty="0" err="1" smtClean="0">
                <a:latin typeface="Arial" charset="0"/>
              </a:rPr>
              <a:t>Herprofileren</a:t>
            </a:r>
            <a:r>
              <a:rPr lang="nl-NL" dirty="0" smtClean="0">
                <a:latin typeface="Arial" charset="0"/>
              </a:rPr>
              <a:t> sloot</a:t>
            </a:r>
          </a:p>
          <a:p>
            <a:pPr lvl="2" eaLnBrk="1" hangingPunct="1"/>
            <a:r>
              <a:rPr lang="nl-NL" dirty="0" smtClean="0">
                <a:latin typeface="Arial" charset="0"/>
              </a:rPr>
              <a:t>Asfalteren </a:t>
            </a:r>
            <a:r>
              <a:rPr lang="nl-NL" dirty="0" err="1" smtClean="0">
                <a:latin typeface="Arial" charset="0"/>
              </a:rPr>
              <a:t>halfverhard</a:t>
            </a:r>
            <a:r>
              <a:rPr lang="nl-NL" dirty="0" smtClean="0">
                <a:latin typeface="Arial" charset="0"/>
              </a:rPr>
              <a:t> fietspad   </a:t>
            </a:r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10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8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8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8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8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8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8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88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88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88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845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7848"/>
            <a:ext cx="8229600" cy="1143000"/>
          </a:xfrm>
        </p:spPr>
        <p:txBody>
          <a:bodyPr/>
          <a:lstStyle/>
          <a:p>
            <a:pPr eaLnBrk="1" hangingPunct="1"/>
            <a:r>
              <a:rPr lang="nl-NL" dirty="0" smtClean="0">
                <a:latin typeface="Arial" charset="0"/>
              </a:rPr>
              <a:t>Ruimtelijke ontwikkelingen </a:t>
            </a:r>
            <a:endParaRPr lang="en-US" dirty="0" smtClean="0">
              <a:latin typeface="Arial" charset="0"/>
            </a:endParaRPr>
          </a:p>
        </p:txBody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2088" y="2050504"/>
            <a:ext cx="7772400" cy="4114800"/>
          </a:xfrm>
        </p:spPr>
        <p:txBody>
          <a:bodyPr/>
          <a:lstStyle/>
          <a:p>
            <a:pPr eaLnBrk="1" hangingPunct="1"/>
            <a:r>
              <a:rPr lang="nl-NL" dirty="0" smtClean="0">
                <a:latin typeface="Arial" charset="0"/>
              </a:rPr>
              <a:t>Functieverandering</a:t>
            </a:r>
          </a:p>
          <a:p>
            <a:pPr eaLnBrk="1" hangingPunct="1"/>
            <a:r>
              <a:rPr lang="nl-NL" dirty="0" smtClean="0">
                <a:latin typeface="Arial" charset="0"/>
              </a:rPr>
              <a:t>(Her-) inrichting </a:t>
            </a:r>
            <a:r>
              <a:rPr lang="nl-NL" sz="1800" dirty="0" smtClean="0">
                <a:latin typeface="Arial" charset="0"/>
              </a:rPr>
              <a:t>(aanleg, reconstructie, omvormen, en bouwen en verbouwen, veelal in projectvorm)</a:t>
            </a:r>
          </a:p>
          <a:p>
            <a:pPr lvl="2" eaLnBrk="1" hangingPunct="1"/>
            <a:r>
              <a:rPr lang="nl-NL" dirty="0" smtClean="0">
                <a:latin typeface="Arial" charset="0"/>
              </a:rPr>
              <a:t>Altijd </a:t>
            </a:r>
            <a:r>
              <a:rPr lang="nl-NL" dirty="0" err="1" smtClean="0">
                <a:latin typeface="Arial" charset="0"/>
              </a:rPr>
              <a:t>vergunningplichtig</a:t>
            </a:r>
            <a:r>
              <a:rPr lang="nl-NL" dirty="0" smtClean="0">
                <a:latin typeface="Arial" charset="0"/>
              </a:rPr>
              <a:t> in kader flora &amp; fauna wet</a:t>
            </a:r>
          </a:p>
          <a:p>
            <a:pPr lvl="2" eaLnBrk="1" hangingPunct="1"/>
            <a:r>
              <a:rPr lang="nl-NL" dirty="0" smtClean="0">
                <a:latin typeface="Arial" charset="0"/>
              </a:rPr>
              <a:t>Ontheffing aanvragen LNV</a:t>
            </a:r>
          </a:p>
          <a:p>
            <a:pPr lvl="3" eaLnBrk="1" hangingPunct="1"/>
            <a:r>
              <a:rPr lang="nl-NL" dirty="0" smtClean="0">
                <a:latin typeface="Arial" charset="0"/>
              </a:rPr>
              <a:t>Omvormen </a:t>
            </a:r>
            <a:r>
              <a:rPr lang="nl-NL" dirty="0" err="1" smtClean="0">
                <a:latin typeface="Arial" charset="0"/>
              </a:rPr>
              <a:t>plantvak</a:t>
            </a:r>
            <a:r>
              <a:rPr lang="nl-NL" dirty="0" smtClean="0">
                <a:latin typeface="Arial" charset="0"/>
              </a:rPr>
              <a:t> naar gazon/bos </a:t>
            </a:r>
            <a:r>
              <a:rPr lang="nl-NL" dirty="0" err="1" smtClean="0">
                <a:latin typeface="Arial" charset="0"/>
              </a:rPr>
              <a:t>ed</a:t>
            </a:r>
            <a:endParaRPr lang="nl-NL" dirty="0" smtClean="0">
              <a:latin typeface="Arial" charset="0"/>
            </a:endParaRPr>
          </a:p>
          <a:p>
            <a:pPr lvl="3" eaLnBrk="1" hangingPunct="1"/>
            <a:r>
              <a:rPr lang="nl-NL" dirty="0" smtClean="0">
                <a:latin typeface="Arial" charset="0"/>
              </a:rPr>
              <a:t>Graven, dempen waterpartij</a:t>
            </a:r>
          </a:p>
          <a:p>
            <a:pPr lvl="3" eaLnBrk="1" hangingPunct="1"/>
            <a:r>
              <a:rPr lang="nl-NL" dirty="0" smtClean="0">
                <a:latin typeface="Arial" charset="0"/>
              </a:rPr>
              <a:t>Slopen gebouw en verleggen fietspad</a:t>
            </a:r>
          </a:p>
          <a:p>
            <a:pPr lvl="3" eaLnBrk="1" hangingPunct="1"/>
            <a:endParaRPr lang="nl-NL" dirty="0" smtClean="0">
              <a:latin typeface="Arial" charset="0"/>
            </a:endParaRPr>
          </a:p>
          <a:p>
            <a:pPr lvl="3" eaLnBrk="1" hangingPunct="1"/>
            <a:endParaRPr lang="nl-NL" dirty="0" smtClean="0">
              <a:latin typeface="Arial" charset="0"/>
            </a:endParaRPr>
          </a:p>
          <a:p>
            <a:pPr lvl="3" eaLnBrk="1" hangingPunct="1"/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13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89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89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489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489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489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489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89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947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90872" y="773832"/>
            <a:ext cx="8229600" cy="1143000"/>
          </a:xfrm>
        </p:spPr>
        <p:txBody>
          <a:bodyPr/>
          <a:lstStyle/>
          <a:p>
            <a:pPr eaLnBrk="1" hangingPunct="1"/>
            <a:r>
              <a:rPr lang="nl-NL" dirty="0" smtClean="0">
                <a:latin typeface="Arial" charset="0"/>
              </a:rPr>
              <a:t>Lijst met beschermde soorten</a:t>
            </a:r>
            <a:endParaRPr lang="en-US" dirty="0" smtClean="0">
              <a:latin typeface="Arial" charset="0"/>
            </a:endParaRPr>
          </a:p>
        </p:txBody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3177" y="1981200"/>
            <a:ext cx="8207375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l-NL" sz="2400" dirty="0" smtClean="0">
                <a:latin typeface="Arial" charset="0"/>
              </a:rPr>
              <a:t>Opgedeeld in 4 categorieën (tabellen) qua beschermingsgraad; van licht naar zwaar</a:t>
            </a:r>
          </a:p>
          <a:p>
            <a:pPr eaLnBrk="1" hangingPunct="1">
              <a:lnSpc>
                <a:spcPct val="90000"/>
              </a:lnSpc>
            </a:pPr>
            <a:r>
              <a:rPr lang="nl-NL" sz="2400" u="sng" dirty="0" smtClean="0">
                <a:latin typeface="Arial" charset="0"/>
              </a:rPr>
              <a:t>Niet beschermd</a:t>
            </a:r>
            <a:r>
              <a:rPr lang="nl-NL" sz="2400" dirty="0" smtClean="0">
                <a:latin typeface="Arial" charset="0"/>
              </a:rPr>
              <a:t> (</a:t>
            </a:r>
            <a:r>
              <a:rPr lang="nl-NL" sz="2400" i="1" dirty="0" smtClean="0">
                <a:latin typeface="Arial" charset="0"/>
              </a:rPr>
              <a:t>met name Flora</a:t>
            </a:r>
            <a:r>
              <a:rPr lang="nl-NL" sz="2400" dirty="0" smtClean="0">
                <a:latin typeface="Arial" charset="0"/>
              </a:rPr>
              <a:t>) : Algemene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nl-NL" sz="2400" dirty="0">
                <a:latin typeface="Arial" charset="0"/>
              </a:rPr>
              <a:t> </a:t>
            </a:r>
            <a:r>
              <a:rPr lang="nl-NL" sz="2400" dirty="0" smtClean="0">
                <a:latin typeface="Arial" charset="0"/>
              </a:rPr>
              <a:t>    zorgplicht geldt</a:t>
            </a:r>
          </a:p>
          <a:p>
            <a:pPr eaLnBrk="1" hangingPunct="1">
              <a:lnSpc>
                <a:spcPct val="90000"/>
              </a:lnSpc>
            </a:pPr>
            <a:r>
              <a:rPr lang="nl-NL" sz="2400" u="sng" dirty="0" smtClean="0">
                <a:latin typeface="Arial" charset="0"/>
              </a:rPr>
              <a:t>Beschermd</a:t>
            </a:r>
            <a:r>
              <a:rPr lang="nl-NL" sz="2400" dirty="0" smtClean="0">
                <a:latin typeface="Arial" charset="0"/>
              </a:rPr>
              <a:t> (</a:t>
            </a:r>
            <a:r>
              <a:rPr lang="nl-NL" sz="2400" i="1" dirty="0" smtClean="0">
                <a:latin typeface="Arial" charset="0"/>
              </a:rPr>
              <a:t>met name Fauna</a:t>
            </a:r>
            <a:r>
              <a:rPr lang="nl-NL" sz="2400" dirty="0" smtClean="0">
                <a:latin typeface="Arial" charset="0"/>
              </a:rPr>
              <a:t>): Zorgplicht en verbodsbepalingen gelden beiden</a:t>
            </a:r>
          </a:p>
          <a:p>
            <a:pPr eaLnBrk="1" hangingPunct="1">
              <a:lnSpc>
                <a:spcPct val="90000"/>
              </a:lnSpc>
            </a:pPr>
            <a:endParaRPr lang="nl-NL" sz="2400" dirty="0" smtClean="0">
              <a:latin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nl-NL" sz="2000" dirty="0" smtClean="0">
                <a:latin typeface="Arial" charset="0"/>
              </a:rPr>
              <a:t>Tabel 1: algemene soorten</a:t>
            </a:r>
          </a:p>
          <a:p>
            <a:pPr lvl="1" eaLnBrk="1" hangingPunct="1">
              <a:lnSpc>
                <a:spcPct val="90000"/>
              </a:lnSpc>
            </a:pPr>
            <a:r>
              <a:rPr lang="nl-NL" sz="2000" dirty="0" smtClean="0">
                <a:latin typeface="Arial" charset="0"/>
              </a:rPr>
              <a:t>Tabel 2 overige soorten</a:t>
            </a:r>
          </a:p>
          <a:p>
            <a:pPr lvl="1" eaLnBrk="1" hangingPunct="1">
              <a:lnSpc>
                <a:spcPct val="90000"/>
              </a:lnSpc>
            </a:pPr>
            <a:r>
              <a:rPr lang="nl-NL" sz="2000" dirty="0" smtClean="0">
                <a:latin typeface="Arial" charset="0"/>
              </a:rPr>
              <a:t>Tabel 3 : specifieke soorten </a:t>
            </a:r>
          </a:p>
          <a:p>
            <a:pPr lvl="1" eaLnBrk="1" hangingPunct="1">
              <a:lnSpc>
                <a:spcPct val="90000"/>
              </a:lnSpc>
            </a:pPr>
            <a:r>
              <a:rPr lang="nl-NL" sz="2000" dirty="0" smtClean="0">
                <a:latin typeface="Arial" charset="0"/>
              </a:rPr>
              <a:t>Vogels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90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90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90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90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490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490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490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490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049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22920" y="557808"/>
            <a:ext cx="8229600" cy="1143000"/>
          </a:xfrm>
        </p:spPr>
        <p:txBody>
          <a:bodyPr/>
          <a:lstStyle/>
          <a:p>
            <a:pPr eaLnBrk="1" hangingPunct="1"/>
            <a:r>
              <a:rPr lang="nl-NL" smtClean="0"/>
              <a:t>Vrijstelling of ontheffing?</a:t>
            </a:r>
          </a:p>
        </p:txBody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0912" y="1600200"/>
            <a:ext cx="7941568" cy="4525963"/>
          </a:xfrm>
        </p:spPr>
        <p:txBody>
          <a:bodyPr/>
          <a:lstStyle/>
          <a:p>
            <a:pPr eaLnBrk="1" hangingPunct="1"/>
            <a:r>
              <a:rPr lang="nl-NL" dirty="0" smtClean="0"/>
              <a:t>Het verschil is van </a:t>
            </a:r>
            <a:r>
              <a:rPr lang="nl-NL" dirty="0" err="1" smtClean="0"/>
              <a:t>wettechnische</a:t>
            </a:r>
            <a:r>
              <a:rPr lang="nl-NL" dirty="0" smtClean="0"/>
              <a:t> aard</a:t>
            </a:r>
          </a:p>
          <a:p>
            <a:pPr eaLnBrk="1" hangingPunct="1"/>
            <a:r>
              <a:rPr lang="nl-NL" dirty="0" smtClean="0"/>
              <a:t>Vrijstelling: een algemeen geldende uitzondering op een wettelijk verbod voor een bepaalde categorie van gevallen</a:t>
            </a:r>
          </a:p>
          <a:p>
            <a:pPr eaLnBrk="1" hangingPunct="1"/>
            <a:r>
              <a:rPr lang="nl-NL" dirty="0" smtClean="0"/>
              <a:t>Ontheffing: een besluit waarbij in een individueel concreet geval een uitzondering op een wettelijk verbod wordt gemaakt</a:t>
            </a:r>
          </a:p>
        </p:txBody>
      </p:sp>
    </p:spTree>
    <p:extLst>
      <p:ext uri="{BB962C8B-B14F-4D97-AF65-F5344CB8AC3E}">
        <p14:creationId xmlns:p14="http://schemas.microsoft.com/office/powerpoint/2010/main" val="209984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40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40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40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067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17575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sz="4000" dirty="0" smtClean="0"/>
              <a:t>Kun je gebruik maken van de vrijstellingsregeling?</a:t>
            </a:r>
          </a:p>
        </p:txBody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2088" y="2409825"/>
            <a:ext cx="7772400" cy="4114800"/>
          </a:xfrm>
        </p:spPr>
        <p:txBody>
          <a:bodyPr/>
          <a:lstStyle/>
          <a:p>
            <a:pPr eaLnBrk="1" hangingPunct="1"/>
            <a:r>
              <a:rPr lang="nl-NL" b="1" dirty="0" smtClean="0"/>
              <a:t>Stap 1</a:t>
            </a:r>
            <a:r>
              <a:rPr lang="nl-NL" dirty="0" smtClean="0"/>
              <a:t>: </a:t>
            </a:r>
            <a:r>
              <a:rPr lang="nl-NL" i="1" dirty="0" smtClean="0"/>
              <a:t>Is de F&amp;F wet van toepassing?</a:t>
            </a:r>
            <a:r>
              <a:rPr lang="nl-NL" dirty="0" smtClean="0"/>
              <a:t>     </a:t>
            </a:r>
          </a:p>
          <a:p>
            <a:pPr eaLnBrk="1" hangingPunct="1"/>
            <a:r>
              <a:rPr lang="nl-NL" dirty="0" smtClean="0"/>
              <a:t>De regels zijn van toepassing als er beschermde planten en/of dieren voorkomen. (tabel 2,3 + alle vogels).    </a:t>
            </a:r>
          </a:p>
          <a:p>
            <a:pPr eaLnBrk="1" hangingPunct="1">
              <a:buFontTx/>
              <a:buNone/>
            </a:pPr>
            <a:r>
              <a:rPr lang="nl-NL" i="1" dirty="0" smtClean="0"/>
              <a:t>   Als de activiteiten geen schadelijk effect hebben voor beschermde soorten is de wet niet van toepassing!</a:t>
            </a:r>
          </a:p>
        </p:txBody>
      </p:sp>
    </p:spTree>
    <p:extLst>
      <p:ext uri="{BB962C8B-B14F-4D97-AF65-F5344CB8AC3E}">
        <p14:creationId xmlns:p14="http://schemas.microsoft.com/office/powerpoint/2010/main" val="54989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41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41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41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169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17575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sz="4000" smtClean="0"/>
              <a:t>Kun je gebruik maken van de vrijstellingsregeling?</a:t>
            </a:r>
          </a:p>
        </p:txBody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384" y="2133600"/>
            <a:ext cx="7773616" cy="4114800"/>
          </a:xfrm>
        </p:spPr>
        <p:txBody>
          <a:bodyPr/>
          <a:lstStyle/>
          <a:p>
            <a:pPr eaLnBrk="1" hangingPunct="1"/>
            <a:r>
              <a:rPr lang="nl-NL" b="1" smtClean="0"/>
              <a:t>Stap 2</a:t>
            </a:r>
            <a:r>
              <a:rPr lang="nl-NL" smtClean="0"/>
              <a:t>: </a:t>
            </a:r>
            <a:r>
              <a:rPr lang="nl-NL" i="1" smtClean="0"/>
              <a:t>Vallen uw werkzaamheden onder de activiteiten waarvoor de vrijstellingsregeling geldt ?</a:t>
            </a:r>
            <a:r>
              <a:rPr lang="nl-NL" smtClean="0"/>
              <a:t> 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nl-NL" smtClean="0"/>
              <a:t>Bestendig beheer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nl-NL" smtClean="0"/>
              <a:t>Bestendig gebruik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nl-NL" smtClean="0"/>
              <a:t>Ruimtelijke ontwikkeling en inrichting    </a:t>
            </a:r>
          </a:p>
        </p:txBody>
      </p:sp>
    </p:spTree>
    <p:extLst>
      <p:ext uri="{BB962C8B-B14F-4D97-AF65-F5344CB8AC3E}">
        <p14:creationId xmlns:p14="http://schemas.microsoft.com/office/powerpoint/2010/main" val="336753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42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42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42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42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2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17575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sz="4000" smtClean="0"/>
              <a:t>Kun je gebruik maken van de vrijstellingsregeling?</a:t>
            </a:r>
          </a:p>
        </p:txBody>
      </p:sp>
      <p:sp>
        <p:nvSpPr>
          <p:cNvPr id="543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2088" y="2060575"/>
            <a:ext cx="7772400" cy="4114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nl-NL" b="1" dirty="0" smtClean="0"/>
              <a:t>Stap 3</a:t>
            </a:r>
            <a:r>
              <a:rPr lang="nl-NL" dirty="0" smtClean="0"/>
              <a:t>: </a:t>
            </a:r>
            <a:r>
              <a:rPr lang="nl-NL" i="1" dirty="0" smtClean="0"/>
              <a:t>Welke soorten leven er op de locatie en wat heeft dat voor gevolgen?</a:t>
            </a:r>
            <a:r>
              <a:rPr lang="nl-NL" dirty="0" smtClean="0"/>
              <a:t>  </a:t>
            </a:r>
          </a:p>
          <a:p>
            <a:pPr eaLnBrk="1" hangingPunct="1"/>
            <a:r>
              <a:rPr lang="nl-NL" dirty="0" smtClean="0"/>
              <a:t>Beschermde soorten zijn ingedeeld in 3 tabellen. </a:t>
            </a:r>
          </a:p>
          <a:p>
            <a:pPr eaLnBrk="1" hangingPunct="1"/>
            <a:r>
              <a:rPr lang="nl-NL" dirty="0" smtClean="0"/>
              <a:t>Tabel 1= lichts beschermde soorten, vrijgesteld</a:t>
            </a:r>
          </a:p>
          <a:p>
            <a:pPr eaLnBrk="1" hangingPunct="1"/>
            <a:r>
              <a:rPr lang="nl-NL" dirty="0" smtClean="0"/>
              <a:t>Tabel 3= zwaarst beschermde soorten</a:t>
            </a:r>
          </a:p>
          <a:p>
            <a:pPr eaLnBrk="1" hangingPunct="1"/>
            <a:r>
              <a:rPr lang="nl-NL" dirty="0" smtClean="0"/>
              <a:t>Tabel 2= overige beschermde soorten   </a:t>
            </a:r>
          </a:p>
        </p:txBody>
      </p:sp>
    </p:spTree>
    <p:extLst>
      <p:ext uri="{BB962C8B-B14F-4D97-AF65-F5344CB8AC3E}">
        <p14:creationId xmlns:p14="http://schemas.microsoft.com/office/powerpoint/2010/main" val="253411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43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43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43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43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43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74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89856"/>
            <a:ext cx="8229600" cy="1143000"/>
          </a:xfrm>
        </p:spPr>
        <p:txBody>
          <a:bodyPr/>
          <a:lstStyle/>
          <a:p>
            <a:pPr eaLnBrk="1" hangingPunct="1"/>
            <a:r>
              <a:rPr lang="nl-NL" dirty="0" smtClean="0"/>
              <a:t>2 belangrijke criteria…..</a:t>
            </a:r>
          </a:p>
        </p:txBody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0912" y="2359421"/>
            <a:ext cx="8229600" cy="4525963"/>
          </a:xfrm>
        </p:spPr>
        <p:txBody>
          <a:bodyPr/>
          <a:lstStyle/>
          <a:p>
            <a:pPr algn="ctr" eaLnBrk="1" hangingPunct="1"/>
            <a:r>
              <a:rPr lang="nl-NL" sz="3600" dirty="0" smtClean="0"/>
              <a:t>Hoe </a:t>
            </a:r>
            <a:r>
              <a:rPr lang="nl-NL" sz="3600" b="1" i="1" dirty="0" smtClean="0"/>
              <a:t>zeldzamer </a:t>
            </a:r>
            <a:r>
              <a:rPr lang="nl-NL" sz="3600" dirty="0" smtClean="0"/>
              <a:t>de soort</a:t>
            </a:r>
            <a:r>
              <a:rPr lang="nl-NL" sz="3600" b="1" i="1" dirty="0" smtClean="0"/>
              <a:t>  </a:t>
            </a:r>
            <a:r>
              <a:rPr lang="nl-NL" sz="3600" dirty="0" smtClean="0"/>
              <a:t>en hoe </a:t>
            </a:r>
            <a:r>
              <a:rPr lang="nl-NL" sz="3600" b="1" i="1" dirty="0" smtClean="0"/>
              <a:t>ingrijpender</a:t>
            </a:r>
            <a:r>
              <a:rPr lang="nl-NL" sz="3600" dirty="0" smtClean="0"/>
              <a:t> de werkzaamheden, hoe strikter de regeling!</a:t>
            </a:r>
          </a:p>
        </p:txBody>
      </p:sp>
    </p:spTree>
    <p:extLst>
      <p:ext uri="{BB962C8B-B14F-4D97-AF65-F5344CB8AC3E}">
        <p14:creationId xmlns:p14="http://schemas.microsoft.com/office/powerpoint/2010/main" val="227276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4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4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44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nl-NL" smtClean="0"/>
              <a:t>Soortenbescherming</a:t>
            </a:r>
          </a:p>
        </p:txBody>
      </p:sp>
      <p:graphicFrame>
        <p:nvGraphicFramePr>
          <p:cNvPr id="527419" name="Group 59"/>
          <p:cNvGraphicFramePr>
            <a:graphicFrameLocks noGrp="1"/>
          </p:cNvGraphicFramePr>
          <p:nvPr>
            <p:ph sz="quarter" idx="1"/>
          </p:nvPr>
        </p:nvGraphicFramePr>
        <p:xfrm>
          <a:off x="685800" y="1981200"/>
          <a:ext cx="1365250" cy="727075"/>
        </p:xfrm>
        <a:graphic>
          <a:graphicData uri="http://schemas.openxmlformats.org/drawingml/2006/table">
            <a:tbl>
              <a:tblPr/>
              <a:tblGrid>
                <a:gridCol w="1365250"/>
              </a:tblGrid>
              <a:tr h="727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Soorten tabel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27469" name="Group 109"/>
          <p:cNvGraphicFramePr>
            <a:graphicFrameLocks noGrp="1"/>
          </p:cNvGraphicFramePr>
          <p:nvPr>
            <p:ph sz="quarter" idx="2"/>
          </p:nvPr>
        </p:nvGraphicFramePr>
        <p:xfrm>
          <a:off x="2627313" y="1989138"/>
          <a:ext cx="1363662" cy="727075"/>
        </p:xfrm>
        <a:graphic>
          <a:graphicData uri="http://schemas.openxmlformats.org/drawingml/2006/table">
            <a:tbl>
              <a:tblPr/>
              <a:tblGrid>
                <a:gridCol w="1363662"/>
              </a:tblGrid>
              <a:tr h="727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Soorten tabel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27433" name="Group 73"/>
          <p:cNvGraphicFramePr>
            <a:graphicFrameLocks noGrp="1"/>
          </p:cNvGraphicFramePr>
          <p:nvPr>
            <p:ph sz="quarter" idx="3"/>
          </p:nvPr>
        </p:nvGraphicFramePr>
        <p:xfrm>
          <a:off x="6591300" y="1989138"/>
          <a:ext cx="1220788" cy="762000"/>
        </p:xfrm>
        <a:graphic>
          <a:graphicData uri="http://schemas.openxmlformats.org/drawingml/2006/table">
            <a:tbl>
              <a:tblPr/>
              <a:tblGrid>
                <a:gridCol w="1220788"/>
              </a:tblGrid>
              <a:tr h="719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Vogels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(inheems)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</a:tbl>
          </a:graphicData>
        </a:graphic>
      </p:graphicFrame>
      <p:sp>
        <p:nvSpPr>
          <p:cNvPr id="15381" name="Text Box 4"/>
          <p:cNvSpPr txBox="1">
            <a:spLocks noChangeArrowheads="1"/>
          </p:cNvSpPr>
          <p:nvPr/>
        </p:nvSpPr>
        <p:spPr bwMode="auto">
          <a:xfrm>
            <a:off x="1166813" y="279400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9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l-NL" sz="3600"/>
          </a:p>
        </p:txBody>
      </p:sp>
      <p:graphicFrame>
        <p:nvGraphicFramePr>
          <p:cNvPr id="527427" name="Group 67"/>
          <p:cNvGraphicFramePr>
            <a:graphicFrameLocks noGrp="1"/>
          </p:cNvGraphicFramePr>
          <p:nvPr>
            <p:ph sz="quarter" idx="4"/>
          </p:nvPr>
        </p:nvGraphicFramePr>
        <p:xfrm>
          <a:off x="4648200" y="1989138"/>
          <a:ext cx="1363663" cy="701675"/>
        </p:xfrm>
        <a:graphic>
          <a:graphicData uri="http://schemas.openxmlformats.org/drawingml/2006/table">
            <a:tbl>
              <a:tblPr/>
              <a:tblGrid>
                <a:gridCol w="1363663"/>
              </a:tblGrid>
              <a:tr h="701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Soorten tabel 3</a:t>
                      </a:r>
                    </a:p>
                  </a:txBody>
                  <a:tcPr marT="45761" marB="4576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</a:tbl>
          </a:graphicData>
        </a:graphic>
      </p:graphicFrame>
      <p:sp>
        <p:nvSpPr>
          <p:cNvPr id="527434" name="Line 74"/>
          <p:cNvSpPr>
            <a:spLocks noChangeShapeType="1"/>
          </p:cNvSpPr>
          <p:nvPr/>
        </p:nvSpPr>
        <p:spPr bwMode="auto">
          <a:xfrm flipH="1">
            <a:off x="1476375" y="2781300"/>
            <a:ext cx="0" cy="143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5389" name="Text Box 75"/>
          <p:cNvSpPr txBox="1">
            <a:spLocks noChangeArrowheads="1"/>
          </p:cNvSpPr>
          <p:nvPr/>
        </p:nvSpPr>
        <p:spPr bwMode="auto">
          <a:xfrm>
            <a:off x="808038" y="4791075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9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l-NL" sz="2000"/>
          </a:p>
        </p:txBody>
      </p:sp>
      <p:graphicFrame>
        <p:nvGraphicFramePr>
          <p:cNvPr id="527479" name="Group 119"/>
          <p:cNvGraphicFramePr>
            <a:graphicFrameLocks noGrp="1"/>
          </p:cNvGraphicFramePr>
          <p:nvPr/>
        </p:nvGraphicFramePr>
        <p:xfrm>
          <a:off x="755650" y="4365625"/>
          <a:ext cx="7632700" cy="1239838"/>
        </p:xfrm>
        <a:graphic>
          <a:graphicData uri="http://schemas.openxmlformats.org/drawingml/2006/table">
            <a:tbl>
              <a:tblPr/>
              <a:tblGrid>
                <a:gridCol w="1908175"/>
                <a:gridCol w="1908175"/>
                <a:gridCol w="1908175"/>
                <a:gridCol w="1908175"/>
              </a:tblGrid>
              <a:tr h="1239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Vrijstelling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zonder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Gedragscode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Vrijstelling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met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gedragscode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Ontheffing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met lichte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toets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Ontheffing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met uitgebreide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toets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</a:tr>
            </a:tbl>
          </a:graphicData>
        </a:graphic>
      </p:graphicFrame>
      <p:sp>
        <p:nvSpPr>
          <p:cNvPr id="527470" name="Line 110"/>
          <p:cNvSpPr>
            <a:spLocks noChangeShapeType="1"/>
          </p:cNvSpPr>
          <p:nvPr/>
        </p:nvSpPr>
        <p:spPr bwMode="auto">
          <a:xfrm>
            <a:off x="3276600" y="2781300"/>
            <a:ext cx="0" cy="151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527471" name="Line 111"/>
          <p:cNvSpPr>
            <a:spLocks noChangeShapeType="1"/>
          </p:cNvSpPr>
          <p:nvPr/>
        </p:nvSpPr>
        <p:spPr bwMode="auto">
          <a:xfrm>
            <a:off x="3348038" y="2852738"/>
            <a:ext cx="1944687" cy="143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527472" name="Line 112"/>
          <p:cNvSpPr>
            <a:spLocks noChangeShapeType="1"/>
          </p:cNvSpPr>
          <p:nvPr/>
        </p:nvSpPr>
        <p:spPr bwMode="auto">
          <a:xfrm>
            <a:off x="5292725" y="2708275"/>
            <a:ext cx="2087563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527473" name="Line 113"/>
          <p:cNvSpPr>
            <a:spLocks noChangeShapeType="1"/>
          </p:cNvSpPr>
          <p:nvPr/>
        </p:nvSpPr>
        <p:spPr bwMode="auto">
          <a:xfrm>
            <a:off x="7596188" y="2781300"/>
            <a:ext cx="0" cy="151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527474" name="Line 114"/>
          <p:cNvSpPr>
            <a:spLocks noChangeShapeType="1"/>
          </p:cNvSpPr>
          <p:nvPr/>
        </p:nvSpPr>
        <p:spPr bwMode="auto">
          <a:xfrm flipH="1">
            <a:off x="3635375" y="2781300"/>
            <a:ext cx="3889375" cy="151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527475" name="Text Box 115"/>
          <p:cNvSpPr txBox="1">
            <a:spLocks noChangeArrowheads="1"/>
          </p:cNvSpPr>
          <p:nvPr/>
        </p:nvSpPr>
        <p:spPr bwMode="auto">
          <a:xfrm>
            <a:off x="3255963" y="3016250"/>
            <a:ext cx="400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9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l-NL" sz="1800"/>
              <a:t>of</a:t>
            </a:r>
          </a:p>
        </p:txBody>
      </p:sp>
      <p:sp>
        <p:nvSpPr>
          <p:cNvPr id="527476" name="Text Box 116"/>
          <p:cNvSpPr txBox="1">
            <a:spLocks noChangeArrowheads="1"/>
          </p:cNvSpPr>
          <p:nvPr/>
        </p:nvSpPr>
        <p:spPr bwMode="auto">
          <a:xfrm>
            <a:off x="7072313" y="2873375"/>
            <a:ext cx="400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9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l-NL" sz="1800"/>
              <a:t>of</a:t>
            </a:r>
          </a:p>
        </p:txBody>
      </p:sp>
      <p:sp>
        <p:nvSpPr>
          <p:cNvPr id="15409" name="Text Box 121"/>
          <p:cNvSpPr txBox="1">
            <a:spLocks noChangeArrowheads="1"/>
          </p:cNvSpPr>
          <p:nvPr/>
        </p:nvSpPr>
        <p:spPr bwMode="auto">
          <a:xfrm>
            <a:off x="1619250" y="4078288"/>
            <a:ext cx="1263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9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l-NL" sz="1800"/>
              <a:t>bestendig</a:t>
            </a:r>
          </a:p>
        </p:txBody>
      </p:sp>
      <p:sp>
        <p:nvSpPr>
          <p:cNvPr id="15410" name="Text Box 122"/>
          <p:cNvSpPr txBox="1">
            <a:spLocks noChangeArrowheads="1"/>
          </p:cNvSpPr>
          <p:nvPr/>
        </p:nvSpPr>
        <p:spPr bwMode="auto">
          <a:xfrm>
            <a:off x="5364163" y="4070350"/>
            <a:ext cx="1758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9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l-NL" sz="1800"/>
              <a:t>Niet bestendig</a:t>
            </a:r>
          </a:p>
        </p:txBody>
      </p:sp>
      <p:sp>
        <p:nvSpPr>
          <p:cNvPr id="527483" name="Line 123"/>
          <p:cNvSpPr>
            <a:spLocks noChangeShapeType="1"/>
          </p:cNvSpPr>
          <p:nvPr/>
        </p:nvSpPr>
        <p:spPr bwMode="auto">
          <a:xfrm flipH="1">
            <a:off x="3635375" y="2781300"/>
            <a:ext cx="3889375" cy="151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527484" name="Line 124"/>
          <p:cNvSpPr>
            <a:spLocks noChangeShapeType="1"/>
          </p:cNvSpPr>
          <p:nvPr/>
        </p:nvSpPr>
        <p:spPr bwMode="auto">
          <a:xfrm>
            <a:off x="7596188" y="2781300"/>
            <a:ext cx="0" cy="151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527486" name="Line 126"/>
          <p:cNvSpPr>
            <a:spLocks noChangeShapeType="1"/>
          </p:cNvSpPr>
          <p:nvPr/>
        </p:nvSpPr>
        <p:spPr bwMode="auto">
          <a:xfrm flipH="1">
            <a:off x="4067175" y="2781300"/>
            <a:ext cx="1152525" cy="151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710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7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2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27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27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527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527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527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527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27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527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527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527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7434" grpId="0" animBg="1"/>
      <p:bldP spid="527470" grpId="0" animBg="1"/>
      <p:bldP spid="527471" grpId="0" animBg="1"/>
      <p:bldP spid="527472" grpId="0" animBg="1"/>
      <p:bldP spid="527473" grpId="0" animBg="1"/>
      <p:bldP spid="527474" grpId="0" animBg="1"/>
      <p:bldP spid="527475" grpId="0"/>
      <p:bldP spid="527476" grpId="0"/>
      <p:bldP spid="527483" grpId="0" animBg="1"/>
      <p:bldP spid="527484" grpId="0" animBg="1"/>
      <p:bldP spid="52748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Soortenbescherming</a:t>
            </a:r>
          </a:p>
        </p:txBody>
      </p:sp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8112" y="1628775"/>
            <a:ext cx="7772400" cy="4114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nl-NL" b="1" dirty="0" smtClean="0"/>
              <a:t>Vrijstelling zonder gedragscode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nl-NL" dirty="0" smtClean="0"/>
              <a:t>	(soorten tabel 1)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nl-NL" dirty="0" smtClean="0"/>
              <a:t>Van toepassing op:</a:t>
            </a:r>
          </a:p>
          <a:p>
            <a:pPr lvl="1" indent="-220663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nl-NL" dirty="0" smtClean="0"/>
              <a:t>Algemeen beschermde soorten</a:t>
            </a:r>
          </a:p>
          <a:p>
            <a:pPr marL="0" indent="0" eaLnBrk="1" hangingPunct="1">
              <a:lnSpc>
                <a:spcPct val="90000"/>
              </a:lnSpc>
            </a:pPr>
            <a:endParaRPr lang="nl-NL" dirty="0" smtClean="0"/>
          </a:p>
          <a:p>
            <a:pPr marL="0" indent="0" eaLnBrk="1" hangingPunct="1">
              <a:lnSpc>
                <a:spcPct val="90000"/>
              </a:lnSpc>
            </a:pPr>
            <a:r>
              <a:rPr lang="nl-NL" dirty="0" smtClean="0"/>
              <a:t>Een vrijstelling is van toepassing:</a:t>
            </a:r>
          </a:p>
          <a:p>
            <a:pPr lvl="1" indent="-220663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nl-NL" dirty="0" smtClean="0"/>
              <a:t>Zonder nadere voorwaarden</a:t>
            </a:r>
          </a:p>
          <a:p>
            <a:pPr lvl="1" indent="-220663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nl-NL" dirty="0" smtClean="0"/>
              <a:t>(Wel geldt de zorgplicht!)</a:t>
            </a:r>
          </a:p>
          <a:p>
            <a:pPr marL="0" indent="0" eaLnBrk="1" hangingPunct="1">
              <a:lnSpc>
                <a:spcPct val="90000"/>
              </a:lnSpc>
            </a:pPr>
            <a:endParaRPr lang="nl-NL" dirty="0" smtClean="0"/>
          </a:p>
          <a:p>
            <a:pPr lvl="1" indent="-220663"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nl-NL" dirty="0" smtClean="0"/>
          </a:p>
          <a:p>
            <a:pPr lvl="1" indent="-220663" eaLnBrk="1" hangingPunct="1">
              <a:lnSpc>
                <a:spcPct val="90000"/>
              </a:lnSpc>
              <a:buFontTx/>
              <a:buChar char="•"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08948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33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33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33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33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3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533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33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33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33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3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350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5" y="0"/>
            <a:ext cx="93154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504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1143000"/>
          </a:xfrm>
        </p:spPr>
        <p:txBody>
          <a:bodyPr/>
          <a:lstStyle/>
          <a:p>
            <a:pPr eaLnBrk="1" hangingPunct="1"/>
            <a:r>
              <a:rPr lang="nl-NL" smtClean="0"/>
              <a:t>Soortenbescherming</a:t>
            </a:r>
          </a:p>
        </p:txBody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7904" y="1341438"/>
            <a:ext cx="7776096" cy="4535487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80000"/>
              </a:lnSpc>
            </a:pPr>
            <a:r>
              <a:rPr lang="nl-NL" sz="2800" b="1" dirty="0" smtClean="0"/>
              <a:t>Vrijstelling met gedragscode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nl-NL" sz="2800" dirty="0" smtClean="0"/>
              <a:t>	(soorten tabel 2 en vogels)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nl-NL" sz="2800" dirty="0" smtClean="0"/>
              <a:t>Van toepassing op:</a:t>
            </a:r>
          </a:p>
          <a:p>
            <a:pPr lvl="1" indent="-220663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nl-NL" sz="2400" dirty="0" smtClean="0"/>
              <a:t>Minder algemene maar niet zeer zeldzame / kwetsbare soorten</a:t>
            </a:r>
          </a:p>
          <a:p>
            <a:pPr lvl="1" indent="-220663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nl-NL" sz="2400" dirty="0" smtClean="0"/>
              <a:t>Alle inheemse vogels</a:t>
            </a:r>
          </a:p>
          <a:p>
            <a:pPr lvl="1" indent="-220663"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nl-NL" sz="2400" dirty="0" smtClean="0"/>
          </a:p>
          <a:p>
            <a:pPr marL="0" indent="0" eaLnBrk="1" hangingPunct="1">
              <a:lnSpc>
                <a:spcPct val="80000"/>
              </a:lnSpc>
            </a:pPr>
            <a:r>
              <a:rPr lang="nl-NL" sz="2800" dirty="0" smtClean="0"/>
              <a:t>Een vrijstelling is van toepassing:</a:t>
            </a:r>
          </a:p>
          <a:p>
            <a:pPr lvl="1" indent="-220663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nl-NL" sz="2400" dirty="0" smtClean="0"/>
              <a:t>Gewerkt wordt volgens een door de minister van Infrastructuur  en Milieu (IEM)goedgekeurde gedragscode</a:t>
            </a:r>
          </a:p>
          <a:p>
            <a:pPr lvl="1" indent="-220663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nl-NL" sz="2400" dirty="0" smtClean="0"/>
              <a:t>Het belangrijkste verschil met een ontheffing is de procedure en de mogelijkheid van een collectieve gedragscode voor een hele sector</a:t>
            </a:r>
          </a:p>
          <a:p>
            <a:pPr marL="0" indent="0" eaLnBrk="1" hangingPunct="1">
              <a:lnSpc>
                <a:spcPct val="80000"/>
              </a:lnSpc>
            </a:pPr>
            <a:endParaRPr lang="nl-NL" sz="2800" dirty="0" smtClean="0"/>
          </a:p>
          <a:p>
            <a:pPr lvl="1" indent="-220663"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nl-NL" sz="2400" dirty="0" smtClean="0"/>
          </a:p>
          <a:p>
            <a:pPr lvl="1" indent="-220663" eaLnBrk="1" hangingPunct="1">
              <a:lnSpc>
                <a:spcPct val="80000"/>
              </a:lnSpc>
              <a:buFontTx/>
              <a:buChar char="•"/>
            </a:pPr>
            <a:endParaRPr lang="nl-NL" sz="2400" dirty="0" smtClean="0"/>
          </a:p>
        </p:txBody>
      </p:sp>
    </p:spTree>
    <p:extLst>
      <p:ext uri="{BB962C8B-B14F-4D97-AF65-F5344CB8AC3E}">
        <p14:creationId xmlns:p14="http://schemas.microsoft.com/office/powerpoint/2010/main" val="404596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36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36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36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6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36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6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36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536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6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6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6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36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1143000"/>
          </a:xfrm>
        </p:spPr>
        <p:txBody>
          <a:bodyPr/>
          <a:lstStyle/>
          <a:p>
            <a:pPr eaLnBrk="1" hangingPunct="1"/>
            <a:r>
              <a:rPr lang="nl-NL" dirty="0" smtClean="0"/>
              <a:t>Soortenbescherming</a:t>
            </a:r>
          </a:p>
        </p:txBody>
      </p:sp>
      <p:sp>
        <p:nvSpPr>
          <p:cNvPr id="537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341438"/>
            <a:ext cx="7884368" cy="4535487"/>
          </a:xfrm>
        </p:spPr>
        <p:txBody>
          <a:bodyPr/>
          <a:lstStyle/>
          <a:p>
            <a:pPr marL="0" indent="0" eaLnBrk="1" hangingPunct="1"/>
            <a:r>
              <a:rPr lang="nl-NL" sz="2800" b="1" dirty="0" smtClean="0"/>
              <a:t>Ontheffing met lichte toets</a:t>
            </a:r>
          </a:p>
          <a:p>
            <a:pPr marL="0" indent="0" eaLnBrk="1" hangingPunct="1">
              <a:buFontTx/>
              <a:buNone/>
            </a:pPr>
            <a:r>
              <a:rPr lang="nl-NL" sz="2800" dirty="0" smtClean="0"/>
              <a:t>	(soorten tabel 2)</a:t>
            </a:r>
          </a:p>
          <a:p>
            <a:pPr marL="0" indent="0" eaLnBrk="1" hangingPunct="1"/>
            <a:r>
              <a:rPr lang="nl-NL" sz="2800" dirty="0" smtClean="0"/>
              <a:t>Van toepassing op:</a:t>
            </a:r>
          </a:p>
          <a:p>
            <a:pPr lvl="1" indent="-220663" eaLnBrk="1" hangingPunct="1">
              <a:buFont typeface="Wingdings" pitchFamily="2" charset="2"/>
              <a:buChar char="Ø"/>
            </a:pPr>
            <a:r>
              <a:rPr lang="nl-NL" sz="2400" dirty="0" smtClean="0"/>
              <a:t>Minder algemene maar niet zeer zeldzame / kwetsbare soorten (m.u.v. vogels) indien niet gewerkt wordt volgens gedragscode</a:t>
            </a:r>
          </a:p>
          <a:p>
            <a:pPr marL="0" indent="0" eaLnBrk="1" hangingPunct="1"/>
            <a:r>
              <a:rPr lang="nl-NL" sz="2800" dirty="0" smtClean="0"/>
              <a:t>Een ontheffing wordt verleend indien:</a:t>
            </a:r>
          </a:p>
          <a:p>
            <a:pPr lvl="1" indent="-220663" eaLnBrk="1" hangingPunct="1">
              <a:buFont typeface="Wingdings" pitchFamily="2" charset="2"/>
              <a:buChar char="Ø"/>
            </a:pPr>
            <a:r>
              <a:rPr lang="nl-NL" sz="2400" dirty="0" smtClean="0"/>
              <a:t>Geen afbreuk wordt gedaan aan een gunstige staat van instandhouding van de soort (evt. verzachten, vervangen of compenseren)</a:t>
            </a:r>
          </a:p>
          <a:p>
            <a:pPr lvl="1" indent="-220663" eaLnBrk="1" hangingPunct="1">
              <a:buFont typeface="Wingdings" pitchFamily="2" charset="2"/>
              <a:buChar char="Ø"/>
            </a:pPr>
            <a:endParaRPr lang="nl-NL" sz="2400" dirty="0" smtClean="0"/>
          </a:p>
          <a:p>
            <a:pPr lvl="1" indent="-220663" eaLnBrk="1" hangingPunct="1">
              <a:buFontTx/>
              <a:buChar char="•"/>
            </a:pPr>
            <a:endParaRPr lang="nl-NL" sz="2400" dirty="0" smtClean="0"/>
          </a:p>
        </p:txBody>
      </p:sp>
    </p:spTree>
    <p:extLst>
      <p:ext uri="{BB962C8B-B14F-4D97-AF65-F5344CB8AC3E}">
        <p14:creationId xmlns:p14="http://schemas.microsoft.com/office/powerpoint/2010/main" val="363781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37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37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37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7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37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537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7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7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831850" y="44450"/>
            <a:ext cx="7772400" cy="1143000"/>
          </a:xfrm>
        </p:spPr>
        <p:txBody>
          <a:bodyPr/>
          <a:lstStyle/>
          <a:p>
            <a:pPr eaLnBrk="1" hangingPunct="1"/>
            <a:r>
              <a:rPr lang="nl-NL" smtClean="0"/>
              <a:t>Soortenbescherming</a:t>
            </a:r>
          </a:p>
        </p:txBody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3848" y="1125538"/>
            <a:ext cx="8280152" cy="5399087"/>
          </a:xfrm>
        </p:spPr>
        <p:txBody>
          <a:bodyPr/>
          <a:lstStyle/>
          <a:p>
            <a:pPr marL="0" indent="0" eaLnBrk="1" hangingPunct="1"/>
            <a:r>
              <a:rPr lang="nl-NL" sz="2800" b="1" dirty="0" smtClean="0"/>
              <a:t>Ontheffing met uitgebreide toets</a:t>
            </a:r>
          </a:p>
          <a:p>
            <a:pPr marL="0" indent="0" eaLnBrk="1" hangingPunct="1">
              <a:buFontTx/>
              <a:buNone/>
            </a:pPr>
            <a:r>
              <a:rPr lang="nl-NL" sz="2800" dirty="0" smtClean="0"/>
              <a:t>	(soorten tabel 3 en vogels)</a:t>
            </a:r>
          </a:p>
          <a:p>
            <a:pPr marL="0" indent="0" eaLnBrk="1" hangingPunct="1"/>
            <a:r>
              <a:rPr lang="nl-NL" sz="2800" dirty="0" smtClean="0"/>
              <a:t>Van toepassing op:</a:t>
            </a:r>
          </a:p>
          <a:p>
            <a:pPr lvl="1" indent="-220663" eaLnBrk="1" hangingPunct="1">
              <a:buFont typeface="Wingdings" pitchFamily="2" charset="2"/>
              <a:buChar char="Ø"/>
            </a:pPr>
            <a:r>
              <a:rPr lang="nl-NL" sz="2000" dirty="0" smtClean="0"/>
              <a:t>Habitatrichtlijnsoorten; bv rugstreeppad, alle vleermuizen</a:t>
            </a:r>
          </a:p>
          <a:p>
            <a:pPr lvl="1" indent="-220663" eaLnBrk="1" hangingPunct="1">
              <a:buFont typeface="Wingdings" pitchFamily="2" charset="2"/>
              <a:buChar char="Ø"/>
            </a:pPr>
            <a:r>
              <a:rPr lang="nl-NL" sz="2000" dirty="0" smtClean="0"/>
              <a:t>Een aantal zeldzame soorten (bedreigd, rode lijst)</a:t>
            </a:r>
          </a:p>
          <a:p>
            <a:pPr lvl="1" indent="-220663" eaLnBrk="1" hangingPunct="1">
              <a:buFont typeface="Wingdings" pitchFamily="2" charset="2"/>
              <a:buChar char="Ø"/>
            </a:pPr>
            <a:r>
              <a:rPr lang="nl-NL" sz="2000" dirty="0" smtClean="0"/>
              <a:t>Alle inheemse vogels indien niet gewerkt wordt volgens gedragscode</a:t>
            </a:r>
          </a:p>
          <a:p>
            <a:pPr marL="0" indent="0" eaLnBrk="1" hangingPunct="1"/>
            <a:r>
              <a:rPr lang="nl-NL" sz="2800" dirty="0" smtClean="0"/>
              <a:t>Een ontheffing wordt verleend indien:</a:t>
            </a:r>
          </a:p>
          <a:p>
            <a:pPr lvl="1" indent="-220663" eaLnBrk="1" hangingPunct="1">
              <a:buFont typeface="Wingdings" pitchFamily="2" charset="2"/>
              <a:buChar char="Ø"/>
            </a:pPr>
            <a:r>
              <a:rPr lang="nl-NL" sz="2000" dirty="0" smtClean="0"/>
              <a:t>Er geen andere bevredigende oplossing bestaat</a:t>
            </a:r>
          </a:p>
          <a:p>
            <a:pPr lvl="1" indent="-220663" eaLnBrk="1" hangingPunct="1">
              <a:buFont typeface="Wingdings" pitchFamily="2" charset="2"/>
              <a:buChar char="Ø"/>
            </a:pPr>
            <a:r>
              <a:rPr lang="nl-NL" sz="2000" dirty="0" smtClean="0"/>
              <a:t>Er sprake is van dwingende redenen van groot openbaar belang met begrip van redenen van sociale of economische aard en voor het milieu gunstige effecten</a:t>
            </a:r>
          </a:p>
          <a:p>
            <a:pPr lvl="1" indent="-220663" eaLnBrk="1" hangingPunct="1">
              <a:buFont typeface="Wingdings" pitchFamily="2" charset="2"/>
              <a:buChar char="Ø"/>
            </a:pPr>
            <a:r>
              <a:rPr lang="nl-NL" sz="2000" dirty="0" smtClean="0"/>
              <a:t>Geen afbreuk wordt gedaan aan een gunstige staat van instandhouding van de soort (evt. verzachten, vervangen of compenseren)</a:t>
            </a:r>
          </a:p>
          <a:p>
            <a:pPr lvl="1" indent="-220663" eaLnBrk="1" hangingPunct="1">
              <a:buFont typeface="Wingdings" pitchFamily="2" charset="2"/>
              <a:buChar char="Ø"/>
            </a:pPr>
            <a:endParaRPr lang="nl-NL" sz="2000" dirty="0" smtClean="0"/>
          </a:p>
          <a:p>
            <a:pPr lvl="1" indent="-220663" eaLnBrk="1" hangingPunct="1">
              <a:buFontTx/>
              <a:buChar char="•"/>
            </a:pPr>
            <a:endParaRPr lang="nl-NL" sz="2400" dirty="0" smtClean="0"/>
          </a:p>
        </p:txBody>
      </p:sp>
    </p:spTree>
    <p:extLst>
      <p:ext uri="{BB962C8B-B14F-4D97-AF65-F5344CB8AC3E}">
        <p14:creationId xmlns:p14="http://schemas.microsoft.com/office/powerpoint/2010/main" val="360884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38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38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38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8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38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8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38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8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38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538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8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38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38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38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38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38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Ontheffing aanvragen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0952" y="1600200"/>
            <a:ext cx="7833048" cy="4525963"/>
          </a:xfrm>
        </p:spPr>
        <p:txBody>
          <a:bodyPr/>
          <a:lstStyle/>
          <a:p>
            <a:pPr eaLnBrk="1" hangingPunct="1"/>
            <a:r>
              <a:rPr lang="nl-NL" dirty="0" smtClean="0"/>
              <a:t>Indien er geen sprake is van bestendig beheer en onderhoud of bestendig gebruik</a:t>
            </a:r>
          </a:p>
          <a:p>
            <a:pPr eaLnBrk="1" hangingPunct="1"/>
            <a:r>
              <a:rPr lang="nl-NL" dirty="0" smtClean="0"/>
              <a:t>Indien er sprake is van ruimtelijke ontwikkelingen op plaatsen waar beschermde soorten uit tabel 3 voorkomen</a:t>
            </a:r>
          </a:p>
          <a:p>
            <a:pPr eaLnBrk="1" hangingPunct="1"/>
            <a:r>
              <a:rPr lang="nl-NL" dirty="0" smtClean="0"/>
              <a:t>Indien er geen door LNV goedgekeurde gedragscode beschikbaar is</a:t>
            </a:r>
          </a:p>
        </p:txBody>
      </p:sp>
    </p:spTree>
    <p:extLst>
      <p:ext uri="{BB962C8B-B14F-4D97-AF65-F5344CB8AC3E}">
        <p14:creationId xmlns:p14="http://schemas.microsoft.com/office/powerpoint/2010/main" val="200943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557213"/>
            <a:ext cx="7772400" cy="1143000"/>
          </a:xfrm>
        </p:spPr>
        <p:txBody>
          <a:bodyPr/>
          <a:lstStyle/>
          <a:p>
            <a:pPr eaLnBrk="1" hangingPunct="1"/>
            <a:r>
              <a:rPr lang="nl-NL" sz="4000" smtClean="0"/>
              <a:t>Ontheffingsverlening; de procedure</a:t>
            </a:r>
          </a:p>
        </p:txBody>
      </p:sp>
      <p:sp>
        <p:nvSpPr>
          <p:cNvPr id="539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61367" y="1916832"/>
            <a:ext cx="7631113" cy="5256213"/>
          </a:xfrm>
        </p:spPr>
        <p:txBody>
          <a:bodyPr/>
          <a:lstStyle/>
          <a:p>
            <a:pPr eaLnBrk="1" hangingPunct="1"/>
            <a:r>
              <a:rPr lang="nl-NL" sz="2400" dirty="0" smtClean="0"/>
              <a:t>Een initiatiefnemer wil een activiteit uitvoeren en onderzoekt de aanwezigheid van beschermde Flora en Fauna en de effecten daarop</a:t>
            </a:r>
          </a:p>
          <a:p>
            <a:pPr eaLnBrk="1" hangingPunct="1"/>
            <a:r>
              <a:rPr lang="nl-NL" sz="2400" dirty="0" smtClean="0"/>
              <a:t>Indien nodig dient de initiatiefnemer een ontheffingsaanvraag in vergezeld van een projectplan</a:t>
            </a:r>
          </a:p>
          <a:p>
            <a:pPr eaLnBrk="1" hangingPunct="1"/>
            <a:r>
              <a:rPr lang="nl-NL" sz="2400" dirty="0" smtClean="0"/>
              <a:t>Het bevoegd gezag start de formele procedure uit de   Flora &amp; Fauna wet</a:t>
            </a:r>
          </a:p>
          <a:p>
            <a:pPr eaLnBrk="1" hangingPunct="1"/>
            <a:r>
              <a:rPr lang="nl-NL" sz="2400" dirty="0" smtClean="0"/>
              <a:t>Het bevoegd gezag </a:t>
            </a:r>
            <a:r>
              <a:rPr lang="nl-NL" sz="2000" dirty="0" smtClean="0"/>
              <a:t>(min. v. LNV)</a:t>
            </a:r>
            <a:r>
              <a:rPr lang="nl-NL" sz="2400" dirty="0" smtClean="0"/>
              <a:t> beslist op de aanvraag</a:t>
            </a:r>
          </a:p>
          <a:p>
            <a:pPr eaLnBrk="1" hangingPunct="1"/>
            <a:r>
              <a:rPr lang="nl-NL" sz="2400" dirty="0" smtClean="0"/>
              <a:t>Het bevoegd gezag ziet toe op de naleving van de beschikking</a:t>
            </a:r>
          </a:p>
        </p:txBody>
      </p:sp>
    </p:spTree>
    <p:extLst>
      <p:ext uri="{BB962C8B-B14F-4D97-AF65-F5344CB8AC3E}">
        <p14:creationId xmlns:p14="http://schemas.microsoft.com/office/powerpoint/2010/main" val="137145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39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39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39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39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539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965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1143000"/>
          </a:xfrm>
        </p:spPr>
        <p:txBody>
          <a:bodyPr/>
          <a:lstStyle/>
          <a:p>
            <a:pPr eaLnBrk="1" hangingPunct="1"/>
            <a:r>
              <a:rPr lang="nl-NL" smtClean="0"/>
              <a:t>Gedragscode</a:t>
            </a:r>
          </a:p>
        </p:txBody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8376" y="1557338"/>
            <a:ext cx="7845624" cy="4824412"/>
          </a:xfrm>
        </p:spPr>
        <p:txBody>
          <a:bodyPr/>
          <a:lstStyle/>
          <a:p>
            <a:pPr eaLnBrk="1" hangingPunct="1"/>
            <a:r>
              <a:rPr lang="nl-NL" dirty="0" smtClean="0"/>
              <a:t>Een gedragscode is een branchegerichte werkinstructie voor het zorgvuldig handelen tijdens het verrichten van bestendig beheer op plaatsen waar vaste rust- en verblijfplaatsen zijn van beschermde flora en fauna.</a:t>
            </a:r>
          </a:p>
          <a:p>
            <a:pPr eaLnBrk="1" hangingPunct="1"/>
            <a:r>
              <a:rPr lang="nl-NL" dirty="0" smtClean="0"/>
              <a:t>Een door </a:t>
            </a:r>
            <a:r>
              <a:rPr lang="nl-NL" dirty="0" smtClean="0"/>
              <a:t>het ministerie </a:t>
            </a:r>
            <a:r>
              <a:rPr lang="nl-NL" smtClean="0"/>
              <a:t>van EL&amp;I </a:t>
            </a:r>
            <a:r>
              <a:rPr lang="nl-NL" smtClean="0"/>
              <a:t>goedgekeurde </a:t>
            </a:r>
            <a:r>
              <a:rPr lang="nl-NL" dirty="0" smtClean="0"/>
              <a:t>gedragscode geldt voor 5 jaar</a:t>
            </a:r>
          </a:p>
        </p:txBody>
      </p:sp>
    </p:spTree>
    <p:extLst>
      <p:ext uri="{BB962C8B-B14F-4D97-AF65-F5344CB8AC3E}">
        <p14:creationId xmlns:p14="http://schemas.microsoft.com/office/powerpoint/2010/main" val="225730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46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46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1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>
                <a:latin typeface="Arial" charset="0"/>
              </a:rPr>
              <a:t>Gedragscode</a:t>
            </a:r>
            <a:endParaRPr lang="en-US" smtClean="0">
              <a:latin typeface="Arial" charset="0"/>
            </a:endParaRPr>
          </a:p>
        </p:txBody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6104" y="1628775"/>
            <a:ext cx="7772400" cy="4114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nl-NL" smtClean="0">
                <a:latin typeface="Arial" charset="0"/>
              </a:rPr>
              <a:t>Als er bestendig onderhoud plaats vindt en er komen soorten voor van tabel 2,3 en /of vogels dan kan de gedragscode worden ingezet.</a:t>
            </a:r>
          </a:p>
          <a:p>
            <a:pPr eaLnBrk="1" hangingPunct="1"/>
            <a:r>
              <a:rPr lang="nl-NL" smtClean="0">
                <a:latin typeface="Arial" charset="0"/>
              </a:rPr>
              <a:t>Door inzet van de gedragcode hoeft geen ontheffing te worden aangevraagd</a:t>
            </a:r>
          </a:p>
          <a:p>
            <a:pPr eaLnBrk="1" hangingPunct="1"/>
            <a:r>
              <a:rPr lang="nl-NL" smtClean="0">
                <a:latin typeface="Arial" charset="0"/>
              </a:rPr>
              <a:t>De gedragcode geld voor heel Nederland</a:t>
            </a:r>
          </a:p>
          <a:p>
            <a:pPr eaLnBrk="1" hangingPunct="1"/>
            <a:endParaRPr lang="nl-NL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54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2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1143000"/>
          </a:xfrm>
        </p:spPr>
        <p:txBody>
          <a:bodyPr/>
          <a:lstStyle/>
          <a:p>
            <a:pPr eaLnBrk="1" hangingPunct="1"/>
            <a:r>
              <a:rPr lang="nl-NL" smtClean="0"/>
              <a:t>Gedragscode</a:t>
            </a:r>
          </a:p>
        </p:txBody>
      </p:sp>
      <p:sp>
        <p:nvSpPr>
          <p:cNvPr id="506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384" y="1268760"/>
            <a:ext cx="7773616" cy="4824413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nl-NL" dirty="0" smtClean="0"/>
              <a:t>Door te werken volgens de gedragscode toon jij aan dat jij invulling geeft aan de zorgplicht en aan het principe van zorgvuldig handelen.</a:t>
            </a:r>
          </a:p>
          <a:p>
            <a:pPr eaLnBrk="1" hangingPunct="1">
              <a:lnSpc>
                <a:spcPct val="90000"/>
              </a:lnSpc>
            </a:pPr>
            <a:r>
              <a:rPr lang="nl-NL" dirty="0" smtClean="0"/>
              <a:t>Let op: De vrijstelling geldt pas als je daadwerkelijk handelt volgens een goedgekeurde gedragscode en dit ook kunt aantonen! </a:t>
            </a:r>
          </a:p>
          <a:p>
            <a:pPr eaLnBrk="1" hangingPunct="1">
              <a:lnSpc>
                <a:spcPct val="90000"/>
              </a:lnSpc>
            </a:pPr>
            <a:r>
              <a:rPr lang="nl-NL" dirty="0" smtClean="0"/>
              <a:t>In de gedragscode zijn groenvoorzieningen in 7 typen opgedeeld op basis van mogelijke aanwezigheid van (beschermde) Flora &amp; Fauna</a:t>
            </a:r>
          </a:p>
        </p:txBody>
      </p:sp>
    </p:spTree>
    <p:extLst>
      <p:ext uri="{BB962C8B-B14F-4D97-AF65-F5344CB8AC3E}">
        <p14:creationId xmlns:p14="http://schemas.microsoft.com/office/powerpoint/2010/main" val="278674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06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06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06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688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74713"/>
          </a:xfrm>
        </p:spPr>
        <p:txBody>
          <a:bodyPr/>
          <a:lstStyle/>
          <a:p>
            <a:pPr eaLnBrk="1" hangingPunct="1"/>
            <a:r>
              <a:rPr lang="nl-NL" dirty="0" err="1" smtClean="0">
                <a:latin typeface="Arial" charset="0"/>
              </a:rPr>
              <a:t>Beheerscategorie</a:t>
            </a:r>
            <a:endParaRPr lang="en-US" dirty="0" smtClean="0">
              <a:latin typeface="Arial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8112" y="1557338"/>
            <a:ext cx="7772400" cy="4538662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nl-NL" sz="2400" smtClean="0">
                <a:latin typeface="Arial" charset="0"/>
              </a:rPr>
              <a:t>Groenvoorzieningen opgedeeld in 7 categorieën</a:t>
            </a:r>
            <a:endParaRPr lang="en-US" sz="2400" smtClean="0">
              <a:latin typeface="Arial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nl-NL" sz="2400" smtClean="0">
              <a:latin typeface="Arial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nl-NL" sz="2400" smtClean="0">
                <a:latin typeface="Arial" charset="0"/>
              </a:rPr>
              <a:t>Houtige boombegroeiingen met gazon of verharding als ondergrond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nl-NL" sz="2400" smtClean="0">
                <a:latin typeface="Arial" charset="0"/>
              </a:rPr>
              <a:t>Houtige boombegroeiingen met ondergroei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nl-NL" sz="2400" smtClean="0">
                <a:latin typeface="Arial" charset="0"/>
              </a:rPr>
              <a:t>Houtige struweelbegroeiingen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nl-NL" sz="2400" smtClean="0">
                <a:latin typeface="Arial" charset="0"/>
              </a:rPr>
              <a:t>Houtige sierbegroeiingen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nl-NL" sz="2400" smtClean="0">
                <a:latin typeface="Arial" charset="0"/>
              </a:rPr>
              <a:t>Kruidige begroeiingen met jaarlijks extensief onderhoud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nl-NL" sz="2400" smtClean="0">
                <a:latin typeface="Arial" charset="0"/>
              </a:rPr>
              <a:t>Kruidige begroeiingen met intensief onderhoud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nl-NL" sz="2400" smtClean="0">
                <a:latin typeface="Arial" charset="0"/>
              </a:rPr>
              <a:t>Waterbegroeiingen en overgangen land-water</a:t>
            </a:r>
            <a:endParaRPr lang="en-US" sz="240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12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3177" y="981075"/>
            <a:ext cx="7810823" cy="53276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l-NL" smtClean="0"/>
              <a:t>Per project wordt een </a:t>
            </a:r>
            <a:r>
              <a:rPr lang="nl-NL" i="1" smtClean="0"/>
              <a:t>uitwerking</a:t>
            </a:r>
            <a:r>
              <a:rPr lang="nl-NL" smtClean="0"/>
              <a:t> gemaakt van de gedragscode.</a:t>
            </a:r>
          </a:p>
          <a:p>
            <a:pPr eaLnBrk="1" hangingPunct="1">
              <a:lnSpc>
                <a:spcPct val="90000"/>
              </a:lnSpc>
            </a:pPr>
            <a:r>
              <a:rPr lang="nl-NL" smtClean="0"/>
              <a:t>m.a.w. Er wordt een </a:t>
            </a:r>
            <a:r>
              <a:rPr lang="nl-NL" u="sng" smtClean="0"/>
              <a:t>Plan van Aanpak</a:t>
            </a:r>
            <a:r>
              <a:rPr lang="nl-NL" smtClean="0"/>
              <a:t> (kwaliteitsplan) opgesteld</a:t>
            </a:r>
          </a:p>
          <a:p>
            <a:pPr eaLnBrk="1" hangingPunct="1">
              <a:lnSpc>
                <a:spcPct val="90000"/>
              </a:lnSpc>
            </a:pPr>
            <a:r>
              <a:rPr lang="nl-NL" smtClean="0"/>
              <a:t>Met een Plan van aanpak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l-NL" smtClean="0"/>
              <a:t>	</a:t>
            </a:r>
            <a:r>
              <a:rPr lang="nl-NL" sz="2400" smtClean="0"/>
              <a:t>1 toont de aannemer aan dat de  medewerkers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l-NL" sz="2400" smtClean="0"/>
              <a:t>		deskundigheid zijn in het bestendig beheer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l-NL" sz="2400" smtClean="0"/>
              <a:t>	2 legt de aannemer de relatie tussen zijn organisatie, de 	gedragscode en het project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l-NL" sz="2400" smtClean="0"/>
              <a:t>	3 geeft aan dat er daadwerkelijk volgens de gedragscode wordt 	gewerkt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l-NL" sz="240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69005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07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07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07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790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57338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sz="5400" smtClean="0">
                <a:latin typeface="Arial" charset="0"/>
              </a:rPr>
              <a:t>Gedragscode</a:t>
            </a:r>
            <a:r>
              <a:rPr lang="nl-NL" sz="4000" smtClean="0">
                <a:latin typeface="Arial" charset="0"/>
              </a:rPr>
              <a:t>  </a:t>
            </a:r>
            <a:br>
              <a:rPr lang="nl-NL" sz="4000" smtClean="0">
                <a:latin typeface="Arial" charset="0"/>
              </a:rPr>
            </a:br>
            <a:r>
              <a:rPr lang="nl-NL" sz="4000" smtClean="0">
                <a:latin typeface="Arial" charset="0"/>
              </a:rPr>
              <a:t>Flora en Faunawet</a:t>
            </a:r>
            <a:endParaRPr lang="en-US" sz="4000" smtClean="0">
              <a:latin typeface="Arial" charset="0"/>
            </a:endParaRPr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00438"/>
            <a:ext cx="6400800" cy="1752600"/>
          </a:xfrm>
        </p:spPr>
        <p:txBody>
          <a:bodyPr/>
          <a:lstStyle/>
          <a:p>
            <a:pPr eaLnBrk="1" hangingPunct="1"/>
            <a:r>
              <a:rPr lang="en-US" dirty="0" err="1" smtClean="0"/>
              <a:t>Bestendig</a:t>
            </a:r>
            <a:r>
              <a:rPr lang="en-US" dirty="0" smtClean="0"/>
              <a:t> </a:t>
            </a:r>
            <a:r>
              <a:rPr lang="en-US" dirty="0" err="1" smtClean="0"/>
              <a:t>Beheer</a:t>
            </a:r>
            <a:r>
              <a:rPr lang="en-US" dirty="0" smtClean="0"/>
              <a:t> </a:t>
            </a:r>
            <a:r>
              <a:rPr lang="en-US" dirty="0" err="1" smtClean="0"/>
              <a:t>Groenvoorzieningen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5981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01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6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Plan van Aanpak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82960" y="1600200"/>
            <a:ext cx="776104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smtClean="0"/>
              <a:t>Het plan van aanpak is een document waaruit blijkt </a:t>
            </a:r>
          </a:p>
          <a:p>
            <a:pPr eaLnBrk="1" hangingPunct="1"/>
            <a:r>
              <a:rPr lang="nl-NL" smtClean="0"/>
              <a:t>wat de kans op schade aan beschermde soorten is door het uitvoeren van de geplande werkzaamheden </a:t>
            </a:r>
          </a:p>
          <a:p>
            <a:pPr eaLnBrk="1" hangingPunct="1"/>
            <a:r>
              <a:rPr lang="nl-NL" smtClean="0"/>
              <a:t>en hoe daarmee wordt omgegaan</a:t>
            </a:r>
          </a:p>
        </p:txBody>
      </p:sp>
    </p:spTree>
    <p:extLst>
      <p:ext uri="{BB962C8B-B14F-4D97-AF65-F5344CB8AC3E}">
        <p14:creationId xmlns:p14="http://schemas.microsoft.com/office/powerpoint/2010/main" val="315341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Plan van Aanpak bevat: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0952" y="1600200"/>
            <a:ext cx="8229600" cy="4525963"/>
          </a:xfrm>
        </p:spPr>
        <p:txBody>
          <a:bodyPr/>
          <a:lstStyle/>
          <a:p>
            <a:pPr eaLnBrk="1" hangingPunct="1"/>
            <a:r>
              <a:rPr lang="nl-NL" smtClean="0"/>
              <a:t>Een vertaling van de risico’s naar beheersmaatregelen</a:t>
            </a:r>
          </a:p>
          <a:p>
            <a:pPr eaLnBrk="1" hangingPunct="1"/>
            <a:r>
              <a:rPr lang="nl-NL" smtClean="0"/>
              <a:t>Een planning en de werkvolgorde</a:t>
            </a:r>
          </a:p>
          <a:p>
            <a:pPr eaLnBrk="1" hangingPunct="1"/>
            <a:r>
              <a:rPr lang="nl-NL" smtClean="0"/>
              <a:t>De wijze van registreren van de waarnemingen en de werkzaamheden</a:t>
            </a:r>
          </a:p>
          <a:p>
            <a:pPr eaLnBrk="1" hangingPunct="1"/>
            <a:r>
              <a:rPr lang="nl-NL" smtClean="0"/>
              <a:t>Een overzicht waaruit de deskundigheid van de medewerkers blijkt</a:t>
            </a:r>
          </a:p>
        </p:txBody>
      </p:sp>
    </p:spTree>
    <p:extLst>
      <p:ext uri="{BB962C8B-B14F-4D97-AF65-F5344CB8AC3E}">
        <p14:creationId xmlns:p14="http://schemas.microsoft.com/office/powerpoint/2010/main" val="329199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6104" y="908050"/>
            <a:ext cx="7772400" cy="5187950"/>
          </a:xfrm>
        </p:spPr>
        <p:txBody>
          <a:bodyPr/>
          <a:lstStyle/>
          <a:p>
            <a:pPr eaLnBrk="1" hangingPunct="1"/>
            <a:r>
              <a:rPr lang="nl-NL" smtClean="0"/>
              <a:t>Het plan van Aanpak wordt door de aannemer na de gunning maar wel voorafgaand aan het werk gemaakt.</a:t>
            </a:r>
          </a:p>
          <a:p>
            <a:pPr eaLnBrk="1" hangingPunct="1"/>
            <a:r>
              <a:rPr lang="nl-NL" smtClean="0"/>
              <a:t>Het wordt ter goedkeuring voorgelegd aan de opdrachtgever</a:t>
            </a:r>
          </a:p>
          <a:p>
            <a:pPr eaLnBrk="1" hangingPunct="1"/>
            <a:r>
              <a:rPr lang="nl-NL" smtClean="0"/>
              <a:t>De opdrachtgever levert de info aan mbt: de natuurstatus vh gebied, gewenste onderhoudsmethode en het voorkomen van beschermde soorten</a:t>
            </a:r>
          </a:p>
        </p:txBody>
      </p:sp>
    </p:spTree>
    <p:extLst>
      <p:ext uri="{BB962C8B-B14F-4D97-AF65-F5344CB8AC3E}">
        <p14:creationId xmlns:p14="http://schemas.microsoft.com/office/powerpoint/2010/main" val="111814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Zorgvuldig Handelen</a:t>
            </a:r>
          </a:p>
        </p:txBody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62186" y="1981200"/>
            <a:ext cx="8134350" cy="4114800"/>
          </a:xfrm>
        </p:spPr>
        <p:txBody>
          <a:bodyPr/>
          <a:lstStyle/>
          <a:p>
            <a:pPr eaLnBrk="1" hangingPunct="1"/>
            <a:r>
              <a:rPr lang="nl-NL" dirty="0" smtClean="0"/>
              <a:t>Gaat verder dan de “zorgplicht”</a:t>
            </a:r>
          </a:p>
          <a:p>
            <a:pPr eaLnBrk="1" hangingPunct="1"/>
            <a:r>
              <a:rPr lang="nl-NL" dirty="0" smtClean="0"/>
              <a:t>Je moet daadwerkelijk actief optreden om alle mogelijke schade aan de soort te voorkomen</a:t>
            </a:r>
          </a:p>
          <a:p>
            <a:pPr eaLnBrk="1" hangingPunct="1"/>
            <a:r>
              <a:rPr lang="nl-NL" dirty="0" smtClean="0"/>
              <a:t>Werkwijze kan bijv. worden aangepast;  </a:t>
            </a:r>
            <a:r>
              <a:rPr lang="nl-NL" sz="2400" dirty="0" smtClean="0"/>
              <a:t>zie richtlijnen zorgvuldig handelen (bijlage 3 p. 24 van de gedragscode)</a:t>
            </a:r>
          </a:p>
        </p:txBody>
      </p:sp>
    </p:spTree>
    <p:extLst>
      <p:ext uri="{BB962C8B-B14F-4D97-AF65-F5344CB8AC3E}">
        <p14:creationId xmlns:p14="http://schemas.microsoft.com/office/powerpoint/2010/main" val="382615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45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45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45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579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01675"/>
            <a:ext cx="7772400" cy="1143000"/>
          </a:xfrm>
        </p:spPr>
        <p:txBody>
          <a:bodyPr/>
          <a:lstStyle/>
          <a:p>
            <a:pPr eaLnBrk="1" hangingPunct="1"/>
            <a:r>
              <a:rPr lang="nl-NL" sz="4000" dirty="0" smtClean="0">
                <a:latin typeface="Arial" charset="0"/>
              </a:rPr>
              <a:t>Richtlijnen zorgvuldig handelen</a:t>
            </a:r>
            <a:br>
              <a:rPr lang="nl-NL" sz="4000" dirty="0" smtClean="0">
                <a:latin typeface="Arial" charset="0"/>
              </a:rPr>
            </a:br>
            <a:r>
              <a:rPr lang="nl-NL" sz="1400" dirty="0" smtClean="0">
                <a:latin typeface="Arial" charset="0"/>
              </a:rPr>
              <a:t>zie </a:t>
            </a:r>
            <a:r>
              <a:rPr lang="nl-NL" sz="1400" dirty="0" err="1" smtClean="0">
                <a:latin typeface="Arial" charset="0"/>
              </a:rPr>
              <a:t>Gedragscode,bijlage</a:t>
            </a:r>
            <a:r>
              <a:rPr lang="nl-NL" sz="1400" dirty="0" smtClean="0">
                <a:latin typeface="Arial" charset="0"/>
              </a:rPr>
              <a:t> 3 p. 24</a:t>
            </a:r>
            <a:endParaRPr lang="en-US" sz="1400" dirty="0" smtClean="0">
              <a:latin typeface="Arial" charset="0"/>
            </a:endParaRPr>
          </a:p>
        </p:txBody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2880" y="1783357"/>
            <a:ext cx="8229600" cy="4525963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l-NL" sz="3600" dirty="0" smtClean="0">
                <a:latin typeface="Arial" charset="0"/>
              </a:rPr>
              <a:t>Aspecten </a:t>
            </a:r>
            <a:r>
              <a:rPr lang="nl-NL" sz="3600" dirty="0" err="1" smtClean="0">
                <a:latin typeface="Arial" charset="0"/>
              </a:rPr>
              <a:t>mbt</a:t>
            </a:r>
            <a:r>
              <a:rPr lang="nl-NL" sz="3600" dirty="0" smtClean="0">
                <a:latin typeface="Arial" charset="0"/>
              </a:rPr>
              <a:t> plan van aanpak en werkinstructie:</a:t>
            </a:r>
          </a:p>
          <a:p>
            <a:pPr lvl="2" eaLnBrk="1" hangingPunct="1">
              <a:lnSpc>
                <a:spcPct val="90000"/>
              </a:lnSpc>
              <a:buFontTx/>
              <a:buAutoNum type="arabicPeriod"/>
            </a:pPr>
            <a:r>
              <a:rPr lang="nl-NL" dirty="0" err="1" smtClean="0">
                <a:latin typeface="Arial" charset="0"/>
              </a:rPr>
              <a:t>Insporing</a:t>
            </a:r>
            <a:r>
              <a:rPr lang="nl-NL" dirty="0" smtClean="0">
                <a:latin typeface="Arial" charset="0"/>
              </a:rPr>
              <a:t> en bodemverdichting</a:t>
            </a:r>
          </a:p>
          <a:p>
            <a:pPr lvl="2" eaLnBrk="1" hangingPunct="1">
              <a:lnSpc>
                <a:spcPct val="90000"/>
              </a:lnSpc>
              <a:buFontTx/>
              <a:buAutoNum type="arabicPeriod"/>
            </a:pPr>
            <a:r>
              <a:rPr lang="nl-NL" dirty="0" smtClean="0">
                <a:latin typeface="Arial" charset="0"/>
              </a:rPr>
              <a:t>Fysieke aanwezigheid</a:t>
            </a:r>
          </a:p>
          <a:p>
            <a:pPr lvl="2" eaLnBrk="1" hangingPunct="1">
              <a:lnSpc>
                <a:spcPct val="90000"/>
              </a:lnSpc>
              <a:buFontTx/>
              <a:buAutoNum type="arabicPeriod"/>
            </a:pPr>
            <a:r>
              <a:rPr lang="nl-NL" dirty="0" smtClean="0">
                <a:latin typeface="Arial" charset="0"/>
              </a:rPr>
              <a:t>Geluidsoverlast</a:t>
            </a:r>
          </a:p>
          <a:p>
            <a:pPr lvl="2" eaLnBrk="1" hangingPunct="1">
              <a:lnSpc>
                <a:spcPct val="90000"/>
              </a:lnSpc>
              <a:buFontTx/>
              <a:buAutoNum type="arabicPeriod"/>
            </a:pPr>
            <a:r>
              <a:rPr lang="nl-NL" dirty="0" smtClean="0">
                <a:latin typeface="Arial" charset="0"/>
              </a:rPr>
              <a:t>Werkperioden</a:t>
            </a:r>
          </a:p>
          <a:p>
            <a:pPr lvl="2" eaLnBrk="1" hangingPunct="1">
              <a:lnSpc>
                <a:spcPct val="90000"/>
              </a:lnSpc>
              <a:buFontTx/>
              <a:buAutoNum type="arabicPeriod"/>
            </a:pPr>
            <a:r>
              <a:rPr lang="nl-NL" dirty="0" smtClean="0">
                <a:latin typeface="Arial" charset="0"/>
              </a:rPr>
              <a:t>Werkrichting</a:t>
            </a:r>
          </a:p>
          <a:p>
            <a:pPr lvl="2" eaLnBrk="1" hangingPunct="1">
              <a:lnSpc>
                <a:spcPct val="90000"/>
              </a:lnSpc>
              <a:buFontTx/>
              <a:buAutoNum type="arabicPeriod"/>
            </a:pPr>
            <a:r>
              <a:rPr lang="nl-NL" dirty="0" smtClean="0">
                <a:latin typeface="Arial" charset="0"/>
              </a:rPr>
              <a:t>Gefaseerd werken</a:t>
            </a:r>
          </a:p>
          <a:p>
            <a:pPr lvl="2" eaLnBrk="1" hangingPunct="1">
              <a:lnSpc>
                <a:spcPct val="90000"/>
              </a:lnSpc>
              <a:buFontTx/>
              <a:buAutoNum type="arabicPeriod"/>
            </a:pPr>
            <a:r>
              <a:rPr lang="nl-NL" dirty="0" smtClean="0">
                <a:latin typeface="Arial" charset="0"/>
              </a:rPr>
              <a:t>Gebruik meststoffen en bestrijdingsmiddelen</a:t>
            </a:r>
            <a:endParaRPr lang="en-US" dirty="0" smtClean="0">
              <a:latin typeface="Arial" charset="0"/>
            </a:endParaRPr>
          </a:p>
        </p:txBody>
      </p:sp>
      <p:sp>
        <p:nvSpPr>
          <p:cNvPr id="508932" name="Text Box 4"/>
          <p:cNvSpPr txBox="1">
            <a:spLocks noChangeArrowheads="1"/>
          </p:cNvSpPr>
          <p:nvPr/>
        </p:nvSpPr>
        <p:spPr bwMode="auto">
          <a:xfrm>
            <a:off x="5364163" y="3711575"/>
            <a:ext cx="345281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9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l-NL" sz="2000">
                <a:solidFill>
                  <a:srgbClr val="FF0066"/>
                </a:solidFill>
              </a:rPr>
              <a:t>Deze aspecten gebruiken </a:t>
            </a:r>
          </a:p>
          <a:p>
            <a:pPr eaLnBrk="1" hangingPunct="1"/>
            <a:r>
              <a:rPr lang="nl-NL" sz="2000">
                <a:solidFill>
                  <a:srgbClr val="FF0066"/>
                </a:solidFill>
              </a:rPr>
              <a:t>bij de praktijkcase om een </a:t>
            </a:r>
          </a:p>
          <a:p>
            <a:pPr eaLnBrk="1" hangingPunct="1"/>
            <a:r>
              <a:rPr lang="nl-NL" sz="2000">
                <a:solidFill>
                  <a:srgbClr val="FF0066"/>
                </a:solidFill>
              </a:rPr>
              <a:t>werkinstructie te schrijven </a:t>
            </a:r>
          </a:p>
          <a:p>
            <a:pPr eaLnBrk="1" hangingPunct="1"/>
            <a:r>
              <a:rPr lang="nl-NL" sz="2000">
                <a:solidFill>
                  <a:srgbClr val="FF0066"/>
                </a:solidFill>
              </a:rPr>
              <a:t>voor de medewerkers!</a:t>
            </a:r>
          </a:p>
        </p:txBody>
      </p:sp>
    </p:spTree>
    <p:extLst>
      <p:ext uri="{BB962C8B-B14F-4D97-AF65-F5344CB8AC3E}">
        <p14:creationId xmlns:p14="http://schemas.microsoft.com/office/powerpoint/2010/main" val="149505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8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08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893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734888" y="701824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sz="4000" dirty="0" smtClean="0">
                <a:latin typeface="Arial" charset="0"/>
              </a:rPr>
              <a:t>ad 1: </a:t>
            </a:r>
            <a:r>
              <a:rPr lang="nl-NL" sz="4000" dirty="0" err="1" smtClean="0">
                <a:latin typeface="Arial" charset="0"/>
              </a:rPr>
              <a:t>Insporing</a:t>
            </a:r>
            <a:r>
              <a:rPr lang="nl-NL" sz="4000" dirty="0" smtClean="0">
                <a:latin typeface="Arial" charset="0"/>
              </a:rPr>
              <a:t> en bodemverdichting</a:t>
            </a:r>
            <a:endParaRPr lang="en-US" sz="4000" dirty="0" smtClean="0">
              <a:latin typeface="Arial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944" y="2071389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sz="2800" dirty="0" smtClean="0">
                <a:latin typeface="Arial" charset="0"/>
              </a:rPr>
              <a:t>Maatwerk op basis terreindraagkracht, seizoen </a:t>
            </a:r>
          </a:p>
          <a:p>
            <a:pPr lvl="1" eaLnBrk="1" hangingPunct="1"/>
            <a:r>
              <a:rPr lang="nl-NL" sz="2400" dirty="0" smtClean="0">
                <a:latin typeface="Arial" charset="0"/>
              </a:rPr>
              <a:t>Bepaal max. toegestane </a:t>
            </a:r>
            <a:r>
              <a:rPr lang="nl-NL" sz="2400" dirty="0" err="1" smtClean="0">
                <a:latin typeface="Arial" charset="0"/>
              </a:rPr>
              <a:t>insporing</a:t>
            </a:r>
            <a:endParaRPr lang="nl-NL" sz="2400" dirty="0" smtClean="0">
              <a:latin typeface="Arial" charset="0"/>
            </a:endParaRPr>
          </a:p>
          <a:p>
            <a:pPr lvl="1" eaLnBrk="1" hangingPunct="1"/>
            <a:r>
              <a:rPr lang="nl-NL" sz="2400" dirty="0" smtClean="0">
                <a:latin typeface="Arial" charset="0"/>
              </a:rPr>
              <a:t>Bepaal max. verdichting</a:t>
            </a:r>
          </a:p>
          <a:p>
            <a:pPr lvl="1" eaLnBrk="1" hangingPunct="1"/>
            <a:r>
              <a:rPr lang="nl-NL" sz="2400" dirty="0" smtClean="0">
                <a:latin typeface="Arial" charset="0"/>
              </a:rPr>
              <a:t>Beperk de aantal verplaatsingen</a:t>
            </a:r>
          </a:p>
          <a:p>
            <a:pPr lvl="1" eaLnBrk="1" hangingPunct="1"/>
            <a:r>
              <a:rPr lang="nl-NL" sz="2400" dirty="0" smtClean="0">
                <a:latin typeface="Arial" charset="0"/>
              </a:rPr>
              <a:t>Geen zware machines onder natte omstandigheden</a:t>
            </a:r>
          </a:p>
          <a:p>
            <a:pPr lvl="1" eaLnBrk="1" hangingPunct="1"/>
            <a:r>
              <a:rPr lang="nl-NL" sz="2400" dirty="0" smtClean="0">
                <a:latin typeface="Arial" charset="0"/>
              </a:rPr>
              <a:t>Kies juiste bandenspanning en type</a:t>
            </a:r>
          </a:p>
          <a:p>
            <a:pPr lvl="1" eaLnBrk="1" hangingPunct="1"/>
            <a:r>
              <a:rPr lang="nl-NL" sz="2400" dirty="0" smtClean="0">
                <a:latin typeface="Arial" charset="0"/>
              </a:rPr>
              <a:t>Gebruik vaste routes</a:t>
            </a:r>
            <a:endParaRPr lang="en-US" sz="24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82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Insporing</a:t>
            </a:r>
            <a:endParaRPr lang="en-US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3796" name="Picture 4" descr="56%203%20%20bandespan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384" y="1989138"/>
            <a:ext cx="57150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437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90872" y="773832"/>
            <a:ext cx="8229600" cy="1143000"/>
          </a:xfrm>
        </p:spPr>
        <p:txBody>
          <a:bodyPr/>
          <a:lstStyle/>
          <a:p>
            <a:pPr eaLnBrk="1" hangingPunct="1"/>
            <a:r>
              <a:rPr lang="nl-NL" dirty="0" smtClean="0">
                <a:latin typeface="Arial" charset="0"/>
              </a:rPr>
              <a:t>ad 2: Fysieke aanwezigheid</a:t>
            </a:r>
            <a:endParaRPr lang="en-US" dirty="0" smtClean="0">
              <a:latin typeface="Arial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4928" y="1855365"/>
            <a:ext cx="8229600" cy="4525963"/>
          </a:xfrm>
        </p:spPr>
        <p:txBody>
          <a:bodyPr/>
          <a:lstStyle/>
          <a:p>
            <a:pPr marL="609600" indent="-609600" algn="ctr" eaLnBrk="1" hangingPunct="1">
              <a:buFontTx/>
              <a:buNone/>
            </a:pPr>
            <a:r>
              <a:rPr lang="nl-NL" sz="3600" dirty="0" smtClean="0">
                <a:latin typeface="Arial" charset="0"/>
              </a:rPr>
              <a:t>Verstoring van vogels en zoogdieren beperken</a:t>
            </a:r>
          </a:p>
          <a:p>
            <a:pPr marL="990600" lvl="1" indent="-533400" eaLnBrk="1" hangingPunct="1"/>
            <a:r>
              <a:rPr lang="nl-NL" dirty="0" smtClean="0">
                <a:latin typeface="Arial" charset="0"/>
              </a:rPr>
              <a:t>Beperk verstoringmomenten</a:t>
            </a:r>
          </a:p>
          <a:p>
            <a:pPr marL="1752600" lvl="3" indent="-381000" eaLnBrk="1" hangingPunct="1"/>
            <a:r>
              <a:rPr lang="nl-NL" dirty="0" smtClean="0">
                <a:latin typeface="Arial" charset="0"/>
              </a:rPr>
              <a:t>Zoveel mogelijk maatregelen tegelijker tijd</a:t>
            </a:r>
          </a:p>
          <a:p>
            <a:pPr marL="990600" lvl="1" indent="-533400" eaLnBrk="1" hangingPunct="1"/>
            <a:r>
              <a:rPr lang="nl-NL" dirty="0" smtClean="0">
                <a:latin typeface="Arial" charset="0"/>
              </a:rPr>
              <a:t>Optimaliseer het werkproces</a:t>
            </a:r>
          </a:p>
          <a:p>
            <a:pPr marL="1752600" lvl="3" indent="-381000" eaLnBrk="1" hangingPunct="1"/>
            <a:r>
              <a:rPr lang="nl-NL" dirty="0" smtClean="0">
                <a:latin typeface="Arial" charset="0"/>
              </a:rPr>
              <a:t>Beperk de tijd die je aanwezig bent</a:t>
            </a:r>
          </a:p>
          <a:p>
            <a:pPr marL="990600" lvl="1" indent="-533400" eaLnBrk="1" hangingPunct="1"/>
            <a:r>
              <a:rPr lang="nl-NL" dirty="0" smtClean="0">
                <a:latin typeface="Arial" charset="0"/>
              </a:rPr>
              <a:t>Werk met afgesloten cabine</a:t>
            </a:r>
          </a:p>
          <a:p>
            <a:pPr marL="1752600" lvl="3" indent="-381000" eaLnBrk="1" hangingPunct="1"/>
            <a:r>
              <a:rPr lang="nl-NL" dirty="0" smtClean="0">
                <a:latin typeface="Arial" charset="0"/>
              </a:rPr>
              <a:t>De fysieke aanwezigheid van de mens beperken</a:t>
            </a:r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48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/>
          <a:lstStyle/>
          <a:p>
            <a:pPr eaLnBrk="1" hangingPunct="1"/>
            <a:r>
              <a:rPr lang="nl-NL" dirty="0" smtClean="0">
                <a:latin typeface="Arial" charset="0"/>
              </a:rPr>
              <a:t>ad 3: Geluidsoverlast</a:t>
            </a:r>
            <a:endParaRPr lang="en-US" dirty="0" smtClean="0">
              <a:latin typeface="Arial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4888" y="1999381"/>
            <a:ext cx="82296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dirty="0" smtClean="0">
                <a:latin typeface="Arial" charset="0"/>
              </a:rPr>
              <a:t>Voor Fauna is geluidsoverlast door machines een grote verstorend factor</a:t>
            </a:r>
          </a:p>
          <a:p>
            <a:pPr algn="ctr" eaLnBrk="1" hangingPunct="1">
              <a:buFontTx/>
              <a:buNone/>
            </a:pPr>
            <a:endParaRPr lang="nl-NL" dirty="0" smtClean="0">
              <a:latin typeface="Arial" charset="0"/>
            </a:endParaRPr>
          </a:p>
          <a:p>
            <a:pPr lvl="2" eaLnBrk="1" hangingPunct="1"/>
            <a:r>
              <a:rPr lang="nl-NL" dirty="0" smtClean="0">
                <a:latin typeface="Arial" charset="0"/>
              </a:rPr>
              <a:t>Beperk het aantal piekmomenten qua geluid</a:t>
            </a:r>
          </a:p>
          <a:p>
            <a:pPr lvl="2" eaLnBrk="1" hangingPunct="1"/>
            <a:r>
              <a:rPr lang="nl-NL" dirty="0" smtClean="0">
                <a:latin typeface="Arial" charset="0"/>
              </a:rPr>
              <a:t>Beperk verrassingen, laat gewenning optreden </a:t>
            </a:r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92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/>
          <a:lstStyle/>
          <a:p>
            <a:pPr eaLnBrk="1" hangingPunct="1"/>
            <a:r>
              <a:rPr lang="nl-NL" dirty="0" smtClean="0">
                <a:latin typeface="Arial" charset="0"/>
              </a:rPr>
              <a:t>ad 4:Werkperioden</a:t>
            </a:r>
            <a:endParaRPr lang="en-US" dirty="0" smtClean="0">
              <a:latin typeface="Arial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0952" y="1927373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dirty="0" err="1" smtClean="0">
                <a:latin typeface="Arial" charset="0"/>
              </a:rPr>
              <a:t>Jaarrond</a:t>
            </a:r>
            <a:r>
              <a:rPr lang="nl-NL" dirty="0" smtClean="0">
                <a:latin typeface="Arial" charset="0"/>
              </a:rPr>
              <a:t> werken is voor de wet mogelijk</a:t>
            </a:r>
          </a:p>
          <a:p>
            <a:pPr eaLnBrk="1" hangingPunct="1">
              <a:buFontTx/>
              <a:buNone/>
            </a:pPr>
            <a:r>
              <a:rPr lang="nl-NL" sz="2800" dirty="0" smtClean="0">
                <a:latin typeface="Arial" charset="0"/>
              </a:rPr>
              <a:t>Opdrachtgever kan werkperioden voorschrijven</a:t>
            </a:r>
          </a:p>
          <a:p>
            <a:pPr lvl="2" eaLnBrk="1" hangingPunct="1"/>
            <a:r>
              <a:rPr lang="nl-NL" dirty="0" smtClean="0">
                <a:latin typeface="Arial" charset="0"/>
              </a:rPr>
              <a:t>Broedseizoen</a:t>
            </a:r>
          </a:p>
          <a:p>
            <a:pPr lvl="2" eaLnBrk="1" hangingPunct="1"/>
            <a:r>
              <a:rPr lang="nl-NL" dirty="0" smtClean="0">
                <a:latin typeface="Arial" charset="0"/>
              </a:rPr>
              <a:t>Voortplanting amfibieën</a:t>
            </a:r>
          </a:p>
          <a:p>
            <a:pPr lvl="2" eaLnBrk="1" hangingPunct="1"/>
            <a:r>
              <a:rPr lang="nl-NL" dirty="0" smtClean="0">
                <a:latin typeface="Arial" charset="0"/>
              </a:rPr>
              <a:t>Winterrust , vogels amfibieën en reptielen</a:t>
            </a:r>
          </a:p>
          <a:p>
            <a:pPr lvl="2" eaLnBrk="1" hangingPunct="1"/>
            <a:r>
              <a:rPr lang="nl-NL" dirty="0" smtClean="0">
                <a:latin typeface="Arial" charset="0"/>
              </a:rPr>
              <a:t>Bloeiperiode en zaadzetting flora</a:t>
            </a:r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08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896" y="1600200"/>
            <a:ext cx="8229600" cy="4525963"/>
          </a:xfrm>
        </p:spPr>
        <p:txBody>
          <a:bodyPr/>
          <a:lstStyle/>
          <a:p>
            <a:pPr marL="552450" indent="-552450" eaLnBrk="1" hangingPunct="1">
              <a:buFontTx/>
              <a:buNone/>
            </a:pPr>
            <a:r>
              <a:rPr lang="nl-NL" dirty="0">
                <a:latin typeface="Arial Narrow" pitchFamily="34" charset="0"/>
              </a:rPr>
              <a:t>	</a:t>
            </a:r>
            <a:r>
              <a:rPr lang="nl-NL" dirty="0" smtClean="0">
                <a:latin typeface="Arial Narrow" pitchFamily="34" charset="0"/>
              </a:rPr>
              <a:t>Moet voor het jaarlijks in augustus maaien van een grasland waar ringslangen leven een ontheffing van de Flora- en </a:t>
            </a:r>
            <a:r>
              <a:rPr lang="nl-NL" dirty="0" err="1" smtClean="0">
                <a:latin typeface="Arial Narrow" pitchFamily="34" charset="0"/>
              </a:rPr>
              <a:t>faunawet</a:t>
            </a:r>
            <a:r>
              <a:rPr lang="nl-NL" dirty="0" smtClean="0">
                <a:latin typeface="Arial Narrow" pitchFamily="34" charset="0"/>
              </a:rPr>
              <a:t> worden aangevraagd?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263" y="4149725"/>
            <a:ext cx="2514600" cy="1747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141" name="AutoShape 5"/>
          <p:cNvSpPr>
            <a:spLocks noChangeArrowheads="1"/>
          </p:cNvSpPr>
          <p:nvPr/>
        </p:nvSpPr>
        <p:spPr bwMode="auto">
          <a:xfrm>
            <a:off x="7524750" y="4076700"/>
            <a:ext cx="1366838" cy="1871663"/>
          </a:xfrm>
          <a:prstGeom prst="wedgeEllipseCallout">
            <a:avLst>
              <a:gd name="adj1" fmla="val -91889"/>
              <a:gd name="adj2" fmla="val -58468"/>
            </a:avLst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nl-NL" sz="1800">
              <a:latin typeface="Lucida Sans" pitchFamily="34" charset="0"/>
              <a:ea typeface="ＭＳ Ｐゴシック" pitchFamily="34" charset="-128"/>
            </a:endParaRPr>
          </a:p>
          <a:p>
            <a:pPr algn="ctr"/>
            <a:r>
              <a:rPr lang="nl-NL" sz="2400">
                <a:solidFill>
                  <a:schemeClr val="bg1"/>
                </a:solidFill>
                <a:latin typeface="Lucida Sans" pitchFamily="34" charset="0"/>
                <a:ea typeface="ＭＳ Ｐゴシック" pitchFamily="34" charset="-128"/>
              </a:rPr>
              <a:t>NEE</a:t>
            </a:r>
          </a:p>
        </p:txBody>
      </p:sp>
      <p:pic>
        <p:nvPicPr>
          <p:cNvPr id="8198" name="Picture 6" descr="a ringsla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005263"/>
            <a:ext cx="3455987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92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>
                <a:latin typeface="Arial" charset="0"/>
              </a:rPr>
              <a:t>ad 5:Werkrichting</a:t>
            </a:r>
            <a:endParaRPr lang="en-US" smtClean="0">
              <a:latin typeface="Arial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98984" y="2071389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dirty="0" smtClean="0">
                <a:latin typeface="Arial" charset="0"/>
              </a:rPr>
              <a:t>Verstoring is onoverkomelijk </a:t>
            </a:r>
          </a:p>
          <a:p>
            <a:pPr lvl="1" eaLnBrk="1" hangingPunct="1"/>
            <a:r>
              <a:rPr lang="nl-NL" dirty="0" smtClean="0">
                <a:latin typeface="Arial" charset="0"/>
              </a:rPr>
              <a:t>Zorg voor goed vluchtroutes voor met     name vogels en zoogdieren</a:t>
            </a:r>
          </a:p>
          <a:p>
            <a:pPr lvl="1" eaLnBrk="1" hangingPunct="1"/>
            <a:r>
              <a:rPr lang="nl-NL" dirty="0" smtClean="0">
                <a:latin typeface="Arial" charset="0"/>
              </a:rPr>
              <a:t>Werk van druk naar rustig </a:t>
            </a:r>
          </a:p>
          <a:p>
            <a:pPr lvl="1" eaLnBrk="1" hangingPunct="1"/>
            <a:r>
              <a:rPr lang="nl-NL" dirty="0" smtClean="0">
                <a:latin typeface="Arial" charset="0"/>
              </a:rPr>
              <a:t>Bij sloten naar open water toe</a:t>
            </a:r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69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878904" y="701824"/>
            <a:ext cx="8229600" cy="1143000"/>
          </a:xfrm>
        </p:spPr>
        <p:txBody>
          <a:bodyPr/>
          <a:lstStyle/>
          <a:p>
            <a:pPr eaLnBrk="1" hangingPunct="1"/>
            <a:r>
              <a:rPr lang="nl-NL" dirty="0" smtClean="0">
                <a:latin typeface="Arial" charset="0"/>
              </a:rPr>
              <a:t>ad6: Gefaseerd werken</a:t>
            </a:r>
            <a:endParaRPr lang="en-US" dirty="0" smtClean="0">
              <a:latin typeface="Arial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2071389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dirty="0" smtClean="0">
                <a:latin typeface="Arial" charset="0"/>
              </a:rPr>
              <a:t>	Noodzakelijk onderhoud is soms strijdig met instandhouding Flora en fauna</a:t>
            </a:r>
          </a:p>
          <a:p>
            <a:pPr eaLnBrk="1" hangingPunct="1">
              <a:buFontTx/>
              <a:buNone/>
            </a:pPr>
            <a:r>
              <a:rPr lang="nl-NL" dirty="0" smtClean="0">
                <a:latin typeface="Arial" charset="0"/>
              </a:rPr>
              <a:t>	Faseren </a:t>
            </a:r>
          </a:p>
          <a:p>
            <a:pPr lvl="2" eaLnBrk="1" hangingPunct="1"/>
            <a:r>
              <a:rPr lang="nl-NL" dirty="0" smtClean="0">
                <a:latin typeface="Arial" charset="0"/>
              </a:rPr>
              <a:t>Enkele objecten overslaan</a:t>
            </a:r>
          </a:p>
          <a:p>
            <a:pPr lvl="2" eaLnBrk="1" hangingPunct="1"/>
            <a:r>
              <a:rPr lang="nl-NL" dirty="0" smtClean="0">
                <a:latin typeface="Arial" charset="0"/>
              </a:rPr>
              <a:t>Delen laten staan</a:t>
            </a:r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56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73113"/>
            <a:ext cx="7772400" cy="1143000"/>
          </a:xfrm>
        </p:spPr>
        <p:txBody>
          <a:bodyPr>
            <a:normAutofit fontScale="90000"/>
          </a:bodyPr>
          <a:lstStyle/>
          <a:p>
            <a:pPr marL="838200" indent="-838200" eaLnBrk="1" hangingPunct="1"/>
            <a:r>
              <a:rPr lang="nl-NL" sz="3200" smtClean="0">
                <a:latin typeface="Arial" charset="0"/>
              </a:rPr>
              <a:t>	</a:t>
            </a:r>
            <a:r>
              <a:rPr lang="nl-NL" smtClean="0">
                <a:latin typeface="Arial" charset="0"/>
              </a:rPr>
              <a:t>ad 5: Gebruik meststoffen </a:t>
            </a:r>
            <a:br>
              <a:rPr lang="nl-NL" smtClean="0">
                <a:latin typeface="Arial" charset="0"/>
              </a:rPr>
            </a:br>
            <a:r>
              <a:rPr lang="nl-NL" smtClean="0">
                <a:latin typeface="Arial" charset="0"/>
              </a:rPr>
              <a:t>bestrijdingsmiddelen</a:t>
            </a:r>
            <a:endParaRPr lang="en-US" smtClean="0">
              <a:latin typeface="Arial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8112" y="2122488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dirty="0" smtClean="0">
                <a:latin typeface="Arial" charset="0"/>
              </a:rPr>
              <a:t>Per gemeentelijk beleid verschillend</a:t>
            </a:r>
          </a:p>
          <a:p>
            <a:pPr eaLnBrk="1" hangingPunct="1">
              <a:buFontTx/>
              <a:buNone/>
            </a:pPr>
            <a:r>
              <a:rPr lang="nl-NL" sz="2400" dirty="0" smtClean="0">
                <a:latin typeface="Arial" charset="0"/>
              </a:rPr>
              <a:t>In relatie met beschermde flora en fauna</a:t>
            </a:r>
          </a:p>
          <a:p>
            <a:pPr eaLnBrk="1" hangingPunct="1">
              <a:buFontTx/>
              <a:buNone/>
            </a:pPr>
            <a:r>
              <a:rPr lang="nl-NL" sz="2400" dirty="0" smtClean="0">
                <a:latin typeface="Arial" charset="0"/>
              </a:rPr>
              <a:t>heeft de voorkeur:</a:t>
            </a:r>
          </a:p>
          <a:p>
            <a:pPr lvl="1" eaLnBrk="1" hangingPunct="1"/>
            <a:r>
              <a:rPr lang="nl-NL" sz="2400" dirty="0" smtClean="0">
                <a:latin typeface="Arial" charset="0"/>
              </a:rPr>
              <a:t>Mechanische bestrijding</a:t>
            </a:r>
          </a:p>
          <a:p>
            <a:pPr lvl="1" eaLnBrk="1" hangingPunct="1"/>
            <a:r>
              <a:rPr lang="nl-NL" sz="2400" dirty="0" smtClean="0">
                <a:latin typeface="Arial" charset="0"/>
              </a:rPr>
              <a:t>Biologische bestrijding</a:t>
            </a:r>
          </a:p>
          <a:p>
            <a:pPr lvl="1" eaLnBrk="1" hangingPunct="1"/>
            <a:r>
              <a:rPr lang="nl-NL" sz="2400" dirty="0" smtClean="0">
                <a:latin typeface="Arial" charset="0"/>
              </a:rPr>
              <a:t>Chemische bestrijding</a:t>
            </a:r>
          </a:p>
          <a:p>
            <a:pPr lvl="1" eaLnBrk="1" hangingPunct="1"/>
            <a:endParaRPr lang="nl-NL" sz="2400" dirty="0" smtClean="0">
              <a:latin typeface="Arial" charset="0"/>
            </a:endParaRPr>
          </a:p>
          <a:p>
            <a:pPr lvl="1" eaLnBrk="1" hangingPunct="1">
              <a:buFontTx/>
              <a:buNone/>
            </a:pPr>
            <a:r>
              <a:rPr lang="nl-NL" sz="2400" dirty="0" smtClean="0">
                <a:latin typeface="Arial" charset="0"/>
              </a:rPr>
              <a:t>Bestrijding plaagdieren valt buiten de gedragscode</a:t>
            </a:r>
            <a:endParaRPr lang="en-US" sz="24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75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734888" y="773832"/>
            <a:ext cx="8229600" cy="1143000"/>
          </a:xfrm>
        </p:spPr>
        <p:txBody>
          <a:bodyPr/>
          <a:lstStyle/>
          <a:p>
            <a:pPr eaLnBrk="1" hangingPunct="1"/>
            <a:r>
              <a:rPr lang="nl-NL" dirty="0" smtClean="0"/>
              <a:t>Beschermende maatregelen</a:t>
            </a:r>
            <a:endParaRPr lang="en-US" dirty="0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0952" y="2071389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err="1" smtClean="0"/>
              <a:t>Als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in het </a:t>
            </a:r>
            <a:r>
              <a:rPr lang="en-US" dirty="0" err="1" smtClean="0"/>
              <a:t>werk</a:t>
            </a:r>
            <a:r>
              <a:rPr lang="en-US" dirty="0" smtClean="0"/>
              <a:t> </a:t>
            </a:r>
            <a:r>
              <a:rPr lang="en-US" dirty="0" err="1" smtClean="0"/>
              <a:t>vaste</a:t>
            </a:r>
            <a:r>
              <a:rPr lang="en-US" dirty="0" smtClean="0"/>
              <a:t> rust en </a:t>
            </a:r>
            <a:r>
              <a:rPr lang="en-US" dirty="0" err="1" smtClean="0"/>
              <a:t>verblijfplaatsen</a:t>
            </a:r>
            <a:r>
              <a:rPr lang="en-US" dirty="0" smtClean="0"/>
              <a:t> </a:t>
            </a:r>
            <a:r>
              <a:rPr lang="en-US" dirty="0" err="1" smtClean="0"/>
              <a:t>voorkomen</a:t>
            </a:r>
            <a:r>
              <a:rPr lang="en-US" dirty="0" smtClean="0"/>
              <a:t> </a:t>
            </a:r>
            <a:r>
              <a:rPr lang="en-US" dirty="0" err="1" smtClean="0"/>
              <a:t>dien</a:t>
            </a:r>
            <a:r>
              <a:rPr lang="en-US" dirty="0" smtClean="0"/>
              <a:t> je </a:t>
            </a:r>
            <a:r>
              <a:rPr lang="en-US" dirty="0" err="1" smtClean="0"/>
              <a:t>deze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beschermen</a:t>
            </a:r>
            <a:r>
              <a:rPr lang="en-US" dirty="0" smtClean="0"/>
              <a:t>, </a:t>
            </a:r>
            <a:r>
              <a:rPr lang="en-US" dirty="0" err="1" smtClean="0"/>
              <a:t>als</a:t>
            </a:r>
            <a:r>
              <a:rPr lang="en-US" dirty="0" smtClean="0"/>
              <a:t> </a:t>
            </a:r>
            <a:r>
              <a:rPr lang="en-US" dirty="0" err="1" smtClean="0"/>
              <a:t>jou</a:t>
            </a:r>
            <a:r>
              <a:rPr lang="en-US" dirty="0" smtClean="0"/>
              <a:t> </a:t>
            </a:r>
            <a:r>
              <a:rPr lang="en-US" dirty="0" err="1" smtClean="0"/>
              <a:t>handelen</a:t>
            </a:r>
            <a:r>
              <a:rPr lang="en-US" dirty="0" smtClean="0"/>
              <a:t> </a:t>
            </a:r>
            <a:r>
              <a:rPr lang="en-US" dirty="0" err="1" smtClean="0"/>
              <a:t>schadelijk</a:t>
            </a:r>
            <a:r>
              <a:rPr lang="en-US" dirty="0" smtClean="0"/>
              <a:t> is </a:t>
            </a:r>
            <a:r>
              <a:rPr lang="en-US" dirty="0" err="1" smtClean="0"/>
              <a:t>voor</a:t>
            </a:r>
            <a:r>
              <a:rPr lang="en-US" dirty="0" smtClean="0"/>
              <a:t> het </a:t>
            </a:r>
            <a:r>
              <a:rPr lang="en-US" dirty="0" err="1" smtClean="0"/>
              <a:t>lokale</a:t>
            </a:r>
            <a:r>
              <a:rPr lang="en-US" dirty="0" smtClean="0"/>
              <a:t> </a:t>
            </a:r>
            <a:r>
              <a:rPr lang="en-US" dirty="0" err="1" smtClean="0"/>
              <a:t>voortbestaan</a:t>
            </a:r>
            <a:r>
              <a:rPr lang="en-US" dirty="0" smtClean="0"/>
              <a:t> van de </a:t>
            </a:r>
            <a:r>
              <a:rPr lang="en-US" dirty="0" err="1" smtClean="0"/>
              <a:t>soort</a:t>
            </a:r>
            <a:r>
              <a:rPr lang="en-US" dirty="0" smtClean="0"/>
              <a:t>.</a:t>
            </a:r>
          </a:p>
          <a:p>
            <a:pPr eaLnBrk="1" hangingPunct="1"/>
            <a:r>
              <a:rPr lang="en-US" dirty="0" err="1" smtClean="0"/>
              <a:t>Voorbeelden</a:t>
            </a:r>
            <a:r>
              <a:rPr lang="en-US" dirty="0" smtClean="0"/>
              <a:t> van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beschermen</a:t>
            </a:r>
            <a:r>
              <a:rPr lang="en-US" dirty="0" smtClean="0"/>
              <a:t> </a:t>
            </a:r>
            <a:r>
              <a:rPr lang="en-US" dirty="0" err="1" smtClean="0"/>
              <a:t>locaties</a:t>
            </a:r>
            <a:r>
              <a:rPr lang="en-US" dirty="0" smtClean="0"/>
              <a:t>: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</a:t>
            </a:r>
            <a:r>
              <a:rPr lang="en-US" dirty="0" err="1" smtClean="0"/>
              <a:t>zie</a:t>
            </a:r>
            <a:r>
              <a:rPr lang="en-US" dirty="0" smtClean="0"/>
              <a:t> </a:t>
            </a:r>
            <a:r>
              <a:rPr lang="en-US" dirty="0" err="1" smtClean="0"/>
              <a:t>Gedragscode</a:t>
            </a:r>
            <a:r>
              <a:rPr lang="en-US" dirty="0" smtClean="0"/>
              <a:t> </a:t>
            </a:r>
            <a:r>
              <a:rPr lang="en-US" dirty="0" err="1" smtClean="0"/>
              <a:t>Bijlage</a:t>
            </a:r>
            <a:r>
              <a:rPr lang="en-US" dirty="0" smtClean="0"/>
              <a:t> 4, p 27</a:t>
            </a:r>
          </a:p>
        </p:txBody>
      </p:sp>
    </p:spTree>
    <p:extLst>
      <p:ext uri="{BB962C8B-B14F-4D97-AF65-F5344CB8AC3E}">
        <p14:creationId xmlns:p14="http://schemas.microsoft.com/office/powerpoint/2010/main" val="350534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20713"/>
            <a:ext cx="7772400" cy="1143000"/>
          </a:xfrm>
        </p:spPr>
        <p:txBody>
          <a:bodyPr/>
          <a:lstStyle/>
          <a:p>
            <a:pPr eaLnBrk="1" hangingPunct="1"/>
            <a:r>
              <a:rPr lang="nl-NL" smtClean="0"/>
              <a:t>Uitvoering bescherming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1981200"/>
            <a:ext cx="7704856" cy="4114800"/>
          </a:xfrm>
        </p:spPr>
        <p:txBody>
          <a:bodyPr/>
          <a:lstStyle/>
          <a:p>
            <a:pPr eaLnBrk="1" hangingPunct="1"/>
            <a:r>
              <a:rPr lang="nl-NL" dirty="0" smtClean="0"/>
              <a:t>Aanbrengen van zichtbare markering (palen, lint bij vegetatiebeheer)</a:t>
            </a:r>
          </a:p>
          <a:p>
            <a:pPr eaLnBrk="1" hangingPunct="1"/>
            <a:r>
              <a:rPr lang="nl-NL" dirty="0" smtClean="0"/>
              <a:t>Aanbrengen van een kooiconstructie (mierenhoop of groeiplaats beschermde planten)</a:t>
            </a:r>
          </a:p>
          <a:p>
            <a:pPr eaLnBrk="1" hangingPunct="1"/>
            <a:r>
              <a:rPr lang="nl-NL" dirty="0" smtClean="0"/>
              <a:t>Het markeren van beschermingszone rond bewoonde bomen</a:t>
            </a:r>
          </a:p>
        </p:txBody>
      </p:sp>
    </p:spTree>
    <p:extLst>
      <p:ext uri="{BB962C8B-B14F-4D97-AF65-F5344CB8AC3E}">
        <p14:creationId xmlns:p14="http://schemas.microsoft.com/office/powerpoint/2010/main" val="64249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>
                <a:latin typeface="Arial" charset="0"/>
              </a:rPr>
              <a:t>Plan van aanpak</a:t>
            </a:r>
            <a:endParaRPr lang="en-US" smtClean="0">
              <a:latin typeface="Arial" charset="0"/>
            </a:endParaRPr>
          </a:p>
        </p:txBody>
      </p:sp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8072" y="1557338"/>
            <a:ext cx="7772400" cy="4114800"/>
          </a:xfrm>
        </p:spPr>
        <p:txBody>
          <a:bodyPr/>
          <a:lstStyle/>
          <a:p>
            <a:pPr eaLnBrk="1" hangingPunct="1"/>
            <a:r>
              <a:rPr lang="nl-NL" smtClean="0">
                <a:latin typeface="Arial" charset="0"/>
              </a:rPr>
              <a:t>Maatwerk</a:t>
            </a:r>
          </a:p>
          <a:p>
            <a:pPr lvl="1" eaLnBrk="1" hangingPunct="1"/>
            <a:r>
              <a:rPr lang="nl-NL" smtClean="0">
                <a:latin typeface="Arial" charset="0"/>
              </a:rPr>
              <a:t>Welke soort(-en) zijn aanwezig?</a:t>
            </a:r>
          </a:p>
          <a:p>
            <a:pPr lvl="1" eaLnBrk="1" hangingPunct="1"/>
            <a:r>
              <a:rPr lang="nl-NL" smtClean="0">
                <a:latin typeface="Arial" charset="0"/>
              </a:rPr>
              <a:t>Om welk type groen gaat het?</a:t>
            </a:r>
          </a:p>
          <a:p>
            <a:pPr lvl="1" eaLnBrk="1" hangingPunct="1"/>
            <a:r>
              <a:rPr lang="nl-NL" smtClean="0">
                <a:latin typeface="Arial" charset="0"/>
              </a:rPr>
              <a:t>Welke onderhoudsmaatregel moet er plaats vinden?</a:t>
            </a:r>
          </a:p>
          <a:p>
            <a:pPr lvl="1" eaLnBrk="1" hangingPunct="1"/>
            <a:r>
              <a:rPr lang="nl-NL" smtClean="0">
                <a:latin typeface="Arial" charset="0"/>
              </a:rPr>
              <a:t>Wanneer moet het plaats vinden?</a:t>
            </a:r>
          </a:p>
          <a:p>
            <a:pPr lvl="1" eaLnBrk="1" hangingPunct="1"/>
            <a:r>
              <a:rPr lang="nl-NL" smtClean="0">
                <a:latin typeface="Arial" charset="0"/>
              </a:rPr>
              <a:t>Hoe moet het plaats vinden ? </a:t>
            </a:r>
          </a:p>
          <a:p>
            <a:pPr lvl="2" eaLnBrk="1" hangingPunct="1"/>
            <a:r>
              <a:rPr lang="nl-NL" smtClean="0">
                <a:latin typeface="Arial" charset="0"/>
              </a:rPr>
              <a:t>Volg de richtlijnen zorgvuldig handelen </a:t>
            </a:r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41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92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92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92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92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2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2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2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2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>
                <a:latin typeface="Arial" charset="0"/>
              </a:rPr>
              <a:t>Plan van aanpak </a:t>
            </a:r>
            <a:r>
              <a:rPr lang="nl-NL" sz="2400" smtClean="0">
                <a:latin typeface="Arial" charset="0"/>
              </a:rPr>
              <a:t/>
            </a:r>
            <a:br>
              <a:rPr lang="nl-NL" sz="2400" smtClean="0">
                <a:latin typeface="Arial" charset="0"/>
              </a:rPr>
            </a:br>
            <a:r>
              <a:rPr lang="nl-NL" sz="2400" smtClean="0">
                <a:latin typeface="Arial" charset="0"/>
              </a:rPr>
              <a:t>Voorbeeld 1</a:t>
            </a:r>
            <a:endParaRPr lang="en-US" smtClean="0">
              <a:latin typeface="Arial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0952" y="1927373"/>
            <a:ext cx="8229600" cy="4525963"/>
          </a:xfrm>
        </p:spPr>
        <p:txBody>
          <a:bodyPr/>
          <a:lstStyle/>
          <a:p>
            <a:pPr eaLnBrk="1" hangingPunct="1"/>
            <a:r>
              <a:rPr lang="nl-NL" dirty="0" smtClean="0">
                <a:latin typeface="Arial" charset="0"/>
              </a:rPr>
              <a:t>Wegberm Veluwe</a:t>
            </a:r>
          </a:p>
          <a:p>
            <a:pPr lvl="2" eaLnBrk="1" hangingPunct="1"/>
            <a:r>
              <a:rPr lang="nl-NL" dirty="0" smtClean="0">
                <a:latin typeface="Arial" charset="0"/>
              </a:rPr>
              <a:t>Brede wespenorchis aanwezig</a:t>
            </a:r>
          </a:p>
          <a:p>
            <a:pPr lvl="2" eaLnBrk="1" hangingPunct="1"/>
            <a:r>
              <a:rPr lang="nl-NL" dirty="0" smtClean="0">
                <a:latin typeface="Arial" charset="0"/>
              </a:rPr>
              <a:t>Type kruidige begroeiingen met jaarlijks extensief onderhoud</a:t>
            </a:r>
          </a:p>
          <a:p>
            <a:pPr lvl="2" eaLnBrk="1" hangingPunct="1"/>
            <a:r>
              <a:rPr lang="nl-NL" dirty="0" smtClean="0">
                <a:latin typeface="Arial" charset="0"/>
              </a:rPr>
              <a:t>1 maaibeurt </a:t>
            </a:r>
          </a:p>
          <a:p>
            <a:pPr lvl="2" eaLnBrk="1" hangingPunct="1"/>
            <a:r>
              <a:rPr lang="nl-NL" dirty="0" smtClean="0">
                <a:latin typeface="Arial" charset="0"/>
              </a:rPr>
              <a:t>in de nazomer (september)</a:t>
            </a:r>
          </a:p>
          <a:p>
            <a:pPr lvl="3" eaLnBrk="1" hangingPunct="1"/>
            <a:r>
              <a:rPr lang="nl-NL" dirty="0" smtClean="0">
                <a:latin typeface="Arial" charset="0"/>
              </a:rPr>
              <a:t>Orchidee mag mee gemaaid zaadval heeft reeds plaatsgevonden</a:t>
            </a:r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61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22920" y="701824"/>
            <a:ext cx="8229600" cy="1143000"/>
          </a:xfrm>
        </p:spPr>
        <p:txBody>
          <a:bodyPr/>
          <a:lstStyle/>
          <a:p>
            <a:pPr eaLnBrk="1" hangingPunct="1"/>
            <a:r>
              <a:rPr lang="nl-NL" dirty="0" smtClean="0">
                <a:latin typeface="Arial" charset="0"/>
              </a:rPr>
              <a:t>Plan van aanpak (vervolg)</a:t>
            </a:r>
            <a:endParaRPr lang="en-US" dirty="0" smtClean="0">
              <a:latin typeface="Arial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0952" y="1600200"/>
            <a:ext cx="8229600" cy="4525963"/>
          </a:xfrm>
        </p:spPr>
        <p:txBody>
          <a:bodyPr/>
          <a:lstStyle/>
          <a:p>
            <a:pPr marL="533400" indent="-533400" eaLnBrk="1" hangingPunct="1"/>
            <a:r>
              <a:rPr lang="nl-NL" sz="2800" dirty="0" smtClean="0">
                <a:latin typeface="Arial" charset="0"/>
              </a:rPr>
              <a:t>Brede wespenorchis soort van lijst 1</a:t>
            </a:r>
          </a:p>
          <a:p>
            <a:pPr marL="914400" lvl="1" indent="-457200" eaLnBrk="1" hangingPunct="1"/>
            <a:r>
              <a:rPr lang="nl-NL" sz="2400" dirty="0" smtClean="0">
                <a:latin typeface="Arial" charset="0"/>
              </a:rPr>
              <a:t>Algemene zorgplicht</a:t>
            </a:r>
          </a:p>
          <a:p>
            <a:pPr marL="914400" lvl="1" indent="-457200" eaLnBrk="1" hangingPunct="1"/>
            <a:r>
              <a:rPr lang="nl-NL" sz="2400" dirty="0" smtClean="0">
                <a:latin typeface="Arial" charset="0"/>
              </a:rPr>
              <a:t>Aspecten:</a:t>
            </a:r>
          </a:p>
          <a:p>
            <a:pPr marL="1295400" lvl="2" indent="-381000" eaLnBrk="1" hangingPunct="1">
              <a:buFontTx/>
              <a:buAutoNum type="arabicPeriod"/>
            </a:pPr>
            <a:r>
              <a:rPr lang="nl-NL" sz="2000" dirty="0" err="1" smtClean="0">
                <a:latin typeface="Arial" charset="0"/>
              </a:rPr>
              <a:t>Insporing</a:t>
            </a:r>
            <a:r>
              <a:rPr lang="nl-NL" sz="2000" dirty="0" smtClean="0">
                <a:latin typeface="Arial" charset="0"/>
              </a:rPr>
              <a:t> en bodemverdichting</a:t>
            </a:r>
          </a:p>
          <a:p>
            <a:pPr marL="1295400" lvl="2" indent="-381000" eaLnBrk="1" hangingPunct="1">
              <a:buFontTx/>
              <a:buAutoNum type="arabicPeriod"/>
            </a:pPr>
            <a:r>
              <a:rPr lang="nl-NL" sz="2000" dirty="0" smtClean="0">
                <a:latin typeface="Arial" charset="0"/>
              </a:rPr>
              <a:t>Fysieke aanwezigheid</a:t>
            </a:r>
          </a:p>
          <a:p>
            <a:pPr marL="1295400" lvl="2" indent="-381000" eaLnBrk="1" hangingPunct="1">
              <a:buFontTx/>
              <a:buAutoNum type="arabicPeriod"/>
            </a:pPr>
            <a:r>
              <a:rPr lang="nl-NL" sz="2000" dirty="0" smtClean="0">
                <a:latin typeface="Arial" charset="0"/>
              </a:rPr>
              <a:t>Geluidsoverlast</a:t>
            </a:r>
          </a:p>
          <a:p>
            <a:pPr marL="1295400" lvl="2" indent="-381000" eaLnBrk="1" hangingPunct="1">
              <a:buFontTx/>
              <a:buAutoNum type="arabicPeriod"/>
            </a:pPr>
            <a:r>
              <a:rPr lang="nl-NL" sz="2000" dirty="0" smtClean="0">
                <a:latin typeface="Arial" charset="0"/>
              </a:rPr>
              <a:t>Werkperioden</a:t>
            </a:r>
          </a:p>
          <a:p>
            <a:pPr marL="1295400" lvl="2" indent="-381000" eaLnBrk="1" hangingPunct="1">
              <a:buFontTx/>
              <a:buAutoNum type="arabicPeriod"/>
            </a:pPr>
            <a:r>
              <a:rPr lang="nl-NL" sz="2000" dirty="0" smtClean="0">
                <a:latin typeface="Arial" charset="0"/>
              </a:rPr>
              <a:t>Werkrichting</a:t>
            </a:r>
          </a:p>
          <a:p>
            <a:pPr marL="1295400" lvl="2" indent="-381000" eaLnBrk="1" hangingPunct="1">
              <a:buFontTx/>
              <a:buAutoNum type="arabicPeriod"/>
            </a:pPr>
            <a:r>
              <a:rPr lang="nl-NL" sz="2000" dirty="0" smtClean="0">
                <a:latin typeface="Arial" charset="0"/>
              </a:rPr>
              <a:t>Gefaseerd werken</a:t>
            </a:r>
          </a:p>
          <a:p>
            <a:pPr marL="1295400" lvl="2" indent="-381000" eaLnBrk="1" hangingPunct="1">
              <a:buFontTx/>
              <a:buAutoNum type="arabicPeriod"/>
            </a:pPr>
            <a:r>
              <a:rPr lang="nl-NL" sz="2000" dirty="0" smtClean="0">
                <a:latin typeface="Arial" charset="0"/>
              </a:rPr>
              <a:t>Gebruik meststoffen en bestrijdingsmiddelen </a:t>
            </a:r>
            <a:endParaRPr lang="en-US" sz="20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3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950912" y="917848"/>
            <a:ext cx="8229600" cy="1143000"/>
          </a:xfrm>
        </p:spPr>
        <p:txBody>
          <a:bodyPr/>
          <a:lstStyle/>
          <a:p>
            <a:pPr eaLnBrk="1" hangingPunct="1"/>
            <a:r>
              <a:rPr lang="nl-NL" sz="4000" dirty="0" smtClean="0">
                <a:latin typeface="Arial" charset="0"/>
              </a:rPr>
              <a:t>Plan van aanpak (werkinstructie)</a:t>
            </a:r>
            <a:endParaRPr lang="en-US" sz="4000" dirty="0" smtClean="0">
              <a:latin typeface="Arial" charset="0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82960" y="2143397"/>
            <a:ext cx="8229600" cy="4525963"/>
          </a:xfrm>
        </p:spPr>
        <p:txBody>
          <a:bodyPr/>
          <a:lstStyle/>
          <a:p>
            <a:pPr eaLnBrk="1" hangingPunct="1"/>
            <a:r>
              <a:rPr lang="nl-NL" sz="2800" dirty="0" smtClean="0">
                <a:latin typeface="Arial" charset="0"/>
              </a:rPr>
              <a:t>Ad 1 	</a:t>
            </a:r>
            <a:r>
              <a:rPr lang="nl-NL" sz="2000" i="1" dirty="0" err="1" smtClean="0">
                <a:latin typeface="Arial" charset="0"/>
              </a:rPr>
              <a:t>Insporing</a:t>
            </a:r>
            <a:r>
              <a:rPr lang="nl-NL" sz="2000" i="1" dirty="0" smtClean="0">
                <a:latin typeface="Arial" charset="0"/>
              </a:rPr>
              <a:t> en bodemverdichting: </a:t>
            </a:r>
            <a:r>
              <a:rPr lang="nl-NL" sz="2800" dirty="0" smtClean="0">
                <a:latin typeface="Arial" charset="0"/>
              </a:rPr>
              <a:t>Draagkracht 		is voldoende voor maaien en 			afvoeren. </a:t>
            </a:r>
            <a:r>
              <a:rPr lang="nl-NL" sz="2800" dirty="0" err="1" smtClean="0">
                <a:latin typeface="Arial" charset="0"/>
              </a:rPr>
              <a:t>Insporing</a:t>
            </a:r>
            <a:r>
              <a:rPr lang="nl-NL" sz="2800" dirty="0" smtClean="0">
                <a:latin typeface="Arial" charset="0"/>
              </a:rPr>
              <a:t> beperken tot 2</a:t>
            </a:r>
            <a:r>
              <a:rPr lang="nl-NL" sz="1800" dirty="0" smtClean="0">
                <a:latin typeface="Arial" charset="0"/>
              </a:rPr>
              <a:t>cm</a:t>
            </a:r>
          </a:p>
          <a:p>
            <a:pPr eaLnBrk="1" hangingPunct="1"/>
            <a:r>
              <a:rPr lang="nl-NL" sz="2800" dirty="0" smtClean="0">
                <a:latin typeface="Arial" charset="0"/>
              </a:rPr>
              <a:t>Ad 2	</a:t>
            </a:r>
            <a:r>
              <a:rPr lang="nl-NL" sz="2000" i="1" dirty="0" smtClean="0">
                <a:latin typeface="Arial" charset="0"/>
              </a:rPr>
              <a:t>Fysieke aanwezigheid:</a:t>
            </a:r>
            <a:r>
              <a:rPr lang="nl-NL" sz="2800" dirty="0" smtClean="0">
                <a:latin typeface="Arial" charset="0"/>
              </a:rPr>
              <a:t> Geen beperking</a:t>
            </a:r>
          </a:p>
          <a:p>
            <a:pPr eaLnBrk="1" hangingPunct="1"/>
            <a:r>
              <a:rPr lang="nl-NL" sz="2800" dirty="0" smtClean="0">
                <a:latin typeface="Arial" charset="0"/>
              </a:rPr>
              <a:t>Ad 3	</a:t>
            </a:r>
            <a:r>
              <a:rPr lang="nl-NL" sz="2000" i="1" dirty="0" smtClean="0">
                <a:latin typeface="Arial" charset="0"/>
              </a:rPr>
              <a:t>Geluidsoverlast:</a:t>
            </a:r>
            <a:r>
              <a:rPr lang="nl-NL" sz="2800" dirty="0" smtClean="0">
                <a:latin typeface="Arial" charset="0"/>
              </a:rPr>
              <a:t> Geen beperking</a:t>
            </a:r>
          </a:p>
          <a:p>
            <a:pPr eaLnBrk="1" hangingPunct="1"/>
            <a:r>
              <a:rPr lang="nl-NL" sz="2800" dirty="0" smtClean="0">
                <a:latin typeface="Arial" charset="0"/>
              </a:rPr>
              <a:t>Ad 4	</a:t>
            </a:r>
            <a:r>
              <a:rPr lang="nl-NL" sz="2000" i="1" dirty="0" smtClean="0">
                <a:latin typeface="Arial" charset="0"/>
              </a:rPr>
              <a:t>Werkperioden:</a:t>
            </a:r>
            <a:r>
              <a:rPr lang="nl-NL" sz="2800" dirty="0" smtClean="0">
                <a:latin typeface="Arial" charset="0"/>
              </a:rPr>
              <a:t> Na sept. geen beperking 		zaadval heeft plaats gevonden</a:t>
            </a:r>
            <a:endParaRPr lang="en-US" sz="28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83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845840"/>
            <a:ext cx="8229600" cy="1143000"/>
          </a:xfrm>
        </p:spPr>
        <p:txBody>
          <a:bodyPr/>
          <a:lstStyle/>
          <a:p>
            <a:pPr eaLnBrk="1" hangingPunct="1"/>
            <a:r>
              <a:rPr lang="nl-NL" sz="4000" dirty="0" smtClean="0">
                <a:latin typeface="Arial" charset="0"/>
              </a:rPr>
              <a:t>Plan van aanpak (werkinstructie)</a:t>
            </a:r>
            <a:endParaRPr lang="en-US" sz="4000" dirty="0" smtClean="0">
              <a:latin typeface="Arial" charset="0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82960" y="2287413"/>
            <a:ext cx="8229600" cy="4525963"/>
          </a:xfrm>
        </p:spPr>
        <p:txBody>
          <a:bodyPr/>
          <a:lstStyle/>
          <a:p>
            <a:pPr marL="609600" indent="-609600" eaLnBrk="1" hangingPunct="1"/>
            <a:r>
              <a:rPr lang="nl-NL" dirty="0" smtClean="0">
                <a:latin typeface="Arial" charset="0"/>
              </a:rPr>
              <a:t>Ad 5	 </a:t>
            </a:r>
            <a:r>
              <a:rPr lang="nl-NL" sz="2000" i="1" dirty="0" smtClean="0">
                <a:latin typeface="Arial" charset="0"/>
              </a:rPr>
              <a:t>Werkrichting:</a:t>
            </a:r>
            <a:r>
              <a:rPr lang="nl-NL" dirty="0" smtClean="0">
                <a:latin typeface="Arial" charset="0"/>
              </a:rPr>
              <a:t> </a:t>
            </a:r>
            <a:r>
              <a:rPr lang="nl-NL" sz="2800" dirty="0" smtClean="0">
                <a:latin typeface="Arial" charset="0"/>
              </a:rPr>
              <a:t>Geen beperking</a:t>
            </a:r>
          </a:p>
          <a:p>
            <a:pPr marL="609600" indent="-609600" eaLnBrk="1" hangingPunct="1"/>
            <a:r>
              <a:rPr lang="nl-NL" dirty="0" smtClean="0">
                <a:latin typeface="Arial" charset="0"/>
              </a:rPr>
              <a:t>Ad 6	 </a:t>
            </a:r>
            <a:r>
              <a:rPr lang="nl-NL" sz="2000" i="1" dirty="0" smtClean="0">
                <a:latin typeface="Arial" charset="0"/>
              </a:rPr>
              <a:t>Gefaseerd werken:</a:t>
            </a:r>
            <a:r>
              <a:rPr lang="nl-NL" dirty="0" smtClean="0">
                <a:latin typeface="Arial" charset="0"/>
              </a:rPr>
              <a:t> </a:t>
            </a:r>
            <a:r>
              <a:rPr lang="nl-NL" sz="2800" dirty="0" smtClean="0">
                <a:latin typeface="Arial" charset="0"/>
              </a:rPr>
              <a:t>Voor eind sept. plant 		 ontzien</a:t>
            </a:r>
          </a:p>
          <a:p>
            <a:pPr marL="609600" indent="-609600" eaLnBrk="1" hangingPunct="1"/>
            <a:r>
              <a:rPr lang="nl-NL" dirty="0" smtClean="0">
                <a:latin typeface="Arial" charset="0"/>
              </a:rPr>
              <a:t>Ad 7	</a:t>
            </a:r>
            <a:r>
              <a:rPr lang="nl-NL" sz="2000" i="1" dirty="0" smtClean="0">
                <a:latin typeface="Arial" charset="0"/>
              </a:rPr>
              <a:t>Gebruik meststoffen en bestrijdingsmiddelen:</a:t>
            </a:r>
            <a:r>
              <a:rPr lang="nl-NL" dirty="0" smtClean="0">
                <a:latin typeface="Arial" charset="0"/>
              </a:rPr>
              <a:t> 			</a:t>
            </a:r>
            <a:r>
              <a:rPr lang="nl-NL" sz="2800" dirty="0" smtClean="0">
                <a:latin typeface="Arial" charset="0"/>
              </a:rPr>
              <a:t>Plant	is gevoelig voor verrijking dus 		altijd maaien en afvoeren (niet 			klepelen)</a:t>
            </a:r>
            <a:endParaRPr lang="en-US" sz="28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38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8904" y="1600200"/>
            <a:ext cx="8229600" cy="4525963"/>
          </a:xfrm>
        </p:spPr>
        <p:txBody>
          <a:bodyPr/>
          <a:lstStyle/>
          <a:p>
            <a:pPr marL="552450" indent="-552450" eaLnBrk="1" hangingPunct="1">
              <a:buFontTx/>
              <a:buNone/>
            </a:pPr>
            <a:r>
              <a:rPr lang="nl-NL" dirty="0"/>
              <a:t>	</a:t>
            </a:r>
            <a:r>
              <a:rPr lang="nl-NL" dirty="0" smtClean="0"/>
              <a:t>Moet voor het kappen van een oude laanbeplanting waar grote bonte spechten broeden een ontheffing van de Flora- en </a:t>
            </a:r>
            <a:r>
              <a:rPr lang="nl-NL" dirty="0" err="1" smtClean="0"/>
              <a:t>faunawet</a:t>
            </a:r>
            <a:r>
              <a:rPr lang="nl-NL" dirty="0" smtClean="0"/>
              <a:t> worden aangevraagd?</a:t>
            </a:r>
          </a:p>
        </p:txBody>
      </p:sp>
      <p:sp>
        <p:nvSpPr>
          <p:cNvPr id="95236" name="AutoShape 4"/>
          <p:cNvSpPr>
            <a:spLocks noChangeArrowheads="1"/>
          </p:cNvSpPr>
          <p:nvPr/>
        </p:nvSpPr>
        <p:spPr bwMode="auto">
          <a:xfrm>
            <a:off x="7235825" y="3933825"/>
            <a:ext cx="1366838" cy="1871663"/>
          </a:xfrm>
          <a:prstGeom prst="wedgeEllipseCallout">
            <a:avLst>
              <a:gd name="adj1" fmla="val -60338"/>
              <a:gd name="adj2" fmla="val -50847"/>
            </a:avLst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nl-NL" sz="1800">
              <a:latin typeface="Lucida Sans" pitchFamily="34" charset="0"/>
              <a:ea typeface="ＭＳ Ｐゴシック" pitchFamily="34" charset="-128"/>
            </a:endParaRPr>
          </a:p>
          <a:p>
            <a:pPr algn="ctr"/>
            <a:r>
              <a:rPr lang="nl-NL" sz="2400">
                <a:solidFill>
                  <a:schemeClr val="bg1"/>
                </a:solidFill>
                <a:latin typeface="Lucida Sans" pitchFamily="34" charset="0"/>
                <a:ea typeface="ＭＳ Ｐゴシック" pitchFamily="34" charset="-128"/>
              </a:rPr>
              <a:t>JA</a:t>
            </a:r>
          </a:p>
        </p:txBody>
      </p:sp>
      <p:pic>
        <p:nvPicPr>
          <p:cNvPr id="9221" name="Picture 5" descr="Grote_Bonte_Specht_Dendrocopos-maj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860800"/>
            <a:ext cx="1103313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231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>
                <a:latin typeface="Arial" charset="0"/>
              </a:rPr>
              <a:t>Plan van aanpak </a:t>
            </a:r>
            <a:r>
              <a:rPr lang="nl-NL" sz="2400" smtClean="0">
                <a:latin typeface="Arial" charset="0"/>
              </a:rPr>
              <a:t/>
            </a:r>
            <a:br>
              <a:rPr lang="nl-NL" sz="2400" smtClean="0">
                <a:latin typeface="Arial" charset="0"/>
              </a:rPr>
            </a:br>
            <a:r>
              <a:rPr lang="nl-NL" sz="2400" smtClean="0">
                <a:latin typeface="Arial" charset="0"/>
              </a:rPr>
              <a:t>Voorbeeld 2</a:t>
            </a:r>
            <a:endParaRPr lang="en-US" sz="2400" smtClean="0">
              <a:latin typeface="Arial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0952" y="1855365"/>
            <a:ext cx="7833048" cy="4525963"/>
          </a:xfrm>
        </p:spPr>
        <p:txBody>
          <a:bodyPr/>
          <a:lstStyle/>
          <a:p>
            <a:pPr eaLnBrk="1" hangingPunct="1"/>
            <a:r>
              <a:rPr lang="nl-NL" dirty="0" smtClean="0">
                <a:latin typeface="Arial" charset="0"/>
              </a:rPr>
              <a:t>Wegberm in het Groene Hart</a:t>
            </a:r>
          </a:p>
          <a:p>
            <a:pPr lvl="2" eaLnBrk="1" hangingPunct="1"/>
            <a:r>
              <a:rPr lang="nl-NL" dirty="0" smtClean="0">
                <a:latin typeface="Arial" charset="0"/>
              </a:rPr>
              <a:t>Riet orchis en Gevlekte orchis aanwezig in slootkant</a:t>
            </a:r>
          </a:p>
          <a:p>
            <a:pPr lvl="2" eaLnBrk="1" hangingPunct="1"/>
            <a:r>
              <a:rPr lang="nl-NL" dirty="0" smtClean="0">
                <a:latin typeface="Arial" charset="0"/>
              </a:rPr>
              <a:t>Type kruidige begroeiingen met jaarlijks extensief onderhoud</a:t>
            </a:r>
          </a:p>
          <a:p>
            <a:pPr lvl="2" eaLnBrk="1" hangingPunct="1"/>
            <a:r>
              <a:rPr lang="nl-NL" dirty="0" smtClean="0">
                <a:latin typeface="Arial" charset="0"/>
              </a:rPr>
              <a:t>2 maaibeurten </a:t>
            </a:r>
          </a:p>
          <a:p>
            <a:pPr lvl="2" eaLnBrk="1" hangingPunct="1"/>
            <a:r>
              <a:rPr lang="nl-NL" dirty="0" smtClean="0">
                <a:latin typeface="Arial" charset="0"/>
              </a:rPr>
              <a:t>voorjaar (mei) en najaar (sept.)</a:t>
            </a:r>
          </a:p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75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917848"/>
            <a:ext cx="8229600" cy="1143000"/>
          </a:xfrm>
        </p:spPr>
        <p:txBody>
          <a:bodyPr/>
          <a:lstStyle/>
          <a:p>
            <a:pPr eaLnBrk="1" hangingPunct="1"/>
            <a:r>
              <a:rPr lang="nl-NL" dirty="0" smtClean="0">
                <a:latin typeface="Arial" charset="0"/>
              </a:rPr>
              <a:t>Plan van aanpak (vervolg)</a:t>
            </a:r>
            <a:endParaRPr lang="en-US" dirty="0" smtClean="0">
              <a:latin typeface="Arial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944" y="2143397"/>
            <a:ext cx="7905056" cy="4525963"/>
          </a:xfrm>
        </p:spPr>
        <p:txBody>
          <a:bodyPr/>
          <a:lstStyle/>
          <a:p>
            <a:pPr eaLnBrk="1" hangingPunct="1"/>
            <a:r>
              <a:rPr lang="nl-NL" sz="2800" dirty="0" smtClean="0">
                <a:latin typeface="Arial" charset="0"/>
              </a:rPr>
              <a:t>Rietorchis en Gevlekte orchis tabel 2 soorten</a:t>
            </a:r>
          </a:p>
          <a:p>
            <a:pPr lvl="1" eaLnBrk="1" hangingPunct="1"/>
            <a:r>
              <a:rPr lang="nl-NL" sz="2400" dirty="0" smtClean="0">
                <a:latin typeface="Arial" charset="0"/>
              </a:rPr>
              <a:t>Dus werken volgens de gedragscode.</a:t>
            </a:r>
          </a:p>
          <a:p>
            <a:pPr lvl="1" eaLnBrk="1" hangingPunct="1"/>
            <a:r>
              <a:rPr lang="nl-NL" sz="2400" dirty="0" smtClean="0">
                <a:latin typeface="Arial" charset="0"/>
              </a:rPr>
              <a:t>Opdrachtgever geeft aan of/en hoe de locaties met beschermde flora gemaaid kunnen worden.</a:t>
            </a:r>
          </a:p>
          <a:p>
            <a:pPr lvl="2" eaLnBrk="1" hangingPunct="1"/>
            <a:r>
              <a:rPr lang="nl-NL" dirty="0" smtClean="0">
                <a:latin typeface="Arial" charset="0"/>
              </a:rPr>
              <a:t>1 meter strook langs de slootkant niet maaien bij eerste beurt</a:t>
            </a:r>
          </a:p>
          <a:p>
            <a:pPr lvl="4" eaLnBrk="1" hangingPunct="1"/>
            <a:r>
              <a:rPr lang="nl-NL" dirty="0" smtClean="0">
                <a:latin typeface="Arial" charset="0"/>
              </a:rPr>
              <a:t>Bloei van de soorten is van mei tot /met juli.</a:t>
            </a:r>
          </a:p>
          <a:p>
            <a:pPr lvl="4" eaLnBrk="1" hangingPunct="1"/>
            <a:r>
              <a:rPr lang="nl-NL" dirty="0" smtClean="0">
                <a:latin typeface="Arial" charset="0"/>
              </a:rPr>
              <a:t>In de </a:t>
            </a:r>
            <a:r>
              <a:rPr lang="nl-NL" dirty="0" err="1" smtClean="0">
                <a:latin typeface="Arial" charset="0"/>
              </a:rPr>
              <a:t>najaarsbeurt</a:t>
            </a:r>
            <a:r>
              <a:rPr lang="nl-NL" dirty="0" smtClean="0">
                <a:latin typeface="Arial" charset="0"/>
              </a:rPr>
              <a:t> kan alles gemaaid worden en afgevoerd</a:t>
            </a:r>
          </a:p>
          <a:p>
            <a:pPr lvl="2" eaLnBrk="1" hangingPunct="1"/>
            <a:endParaRPr lang="nl-NL" sz="20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43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22920" y="1133872"/>
            <a:ext cx="8229600" cy="1143000"/>
          </a:xfrm>
        </p:spPr>
        <p:txBody>
          <a:bodyPr/>
          <a:lstStyle/>
          <a:p>
            <a:pPr eaLnBrk="1" hangingPunct="1"/>
            <a:r>
              <a:rPr lang="nl-NL" dirty="0" smtClean="0">
                <a:latin typeface="Arial" charset="0"/>
              </a:rPr>
              <a:t>Plan van aanpak (vervolg)</a:t>
            </a:r>
            <a:endParaRPr lang="en-US" dirty="0" smtClean="0">
              <a:latin typeface="Arial" charset="0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2920" y="2359421"/>
            <a:ext cx="8229600" cy="4525963"/>
          </a:xfrm>
        </p:spPr>
        <p:txBody>
          <a:bodyPr/>
          <a:lstStyle/>
          <a:p>
            <a:pPr lvl="1" eaLnBrk="1" hangingPunct="1"/>
            <a:r>
              <a:rPr lang="nl-NL" dirty="0" smtClean="0">
                <a:latin typeface="Arial" charset="0"/>
              </a:rPr>
              <a:t>Aspecten zorgvuldig handelen:</a:t>
            </a:r>
          </a:p>
          <a:p>
            <a:pPr lvl="2" eaLnBrk="1" hangingPunct="1">
              <a:buFontTx/>
              <a:buAutoNum type="arabicPeriod"/>
            </a:pPr>
            <a:r>
              <a:rPr lang="nl-NL" dirty="0" err="1" smtClean="0">
                <a:latin typeface="Arial" charset="0"/>
              </a:rPr>
              <a:t>Insporing</a:t>
            </a:r>
            <a:r>
              <a:rPr lang="nl-NL" dirty="0" smtClean="0">
                <a:latin typeface="Arial" charset="0"/>
              </a:rPr>
              <a:t> en bodemverdichting</a:t>
            </a:r>
          </a:p>
          <a:p>
            <a:pPr lvl="2" eaLnBrk="1" hangingPunct="1">
              <a:buFontTx/>
              <a:buAutoNum type="arabicPeriod"/>
            </a:pPr>
            <a:r>
              <a:rPr lang="nl-NL" dirty="0" smtClean="0">
                <a:latin typeface="Arial" charset="0"/>
              </a:rPr>
              <a:t>Fysieke aanwezigheid</a:t>
            </a:r>
          </a:p>
          <a:p>
            <a:pPr lvl="2" eaLnBrk="1" hangingPunct="1">
              <a:buFontTx/>
              <a:buAutoNum type="arabicPeriod"/>
            </a:pPr>
            <a:r>
              <a:rPr lang="nl-NL" dirty="0" smtClean="0">
                <a:latin typeface="Arial" charset="0"/>
              </a:rPr>
              <a:t>Geluidsoverlast</a:t>
            </a:r>
          </a:p>
          <a:p>
            <a:pPr lvl="2" eaLnBrk="1" hangingPunct="1">
              <a:buFontTx/>
              <a:buAutoNum type="arabicPeriod"/>
            </a:pPr>
            <a:r>
              <a:rPr lang="nl-NL" dirty="0" smtClean="0">
                <a:latin typeface="Arial" charset="0"/>
              </a:rPr>
              <a:t>Werkperioden</a:t>
            </a:r>
          </a:p>
          <a:p>
            <a:pPr lvl="2" eaLnBrk="1" hangingPunct="1">
              <a:buFontTx/>
              <a:buAutoNum type="arabicPeriod"/>
            </a:pPr>
            <a:r>
              <a:rPr lang="nl-NL" dirty="0" smtClean="0">
                <a:latin typeface="Arial" charset="0"/>
              </a:rPr>
              <a:t>Werkrichting</a:t>
            </a:r>
          </a:p>
          <a:p>
            <a:pPr lvl="2" eaLnBrk="1" hangingPunct="1">
              <a:buFontTx/>
              <a:buAutoNum type="arabicPeriod"/>
            </a:pPr>
            <a:r>
              <a:rPr lang="nl-NL" dirty="0" smtClean="0">
                <a:latin typeface="Arial" charset="0"/>
              </a:rPr>
              <a:t>Gefaseerd werken</a:t>
            </a:r>
          </a:p>
          <a:p>
            <a:pPr lvl="2" eaLnBrk="1" hangingPunct="1">
              <a:buFontTx/>
              <a:buAutoNum type="arabicPeriod"/>
            </a:pPr>
            <a:r>
              <a:rPr lang="nl-NL" dirty="0" smtClean="0">
                <a:latin typeface="Arial" charset="0"/>
              </a:rPr>
              <a:t>Gebruik meststoffen en bestrijdingsmiddelen </a:t>
            </a:r>
            <a:endParaRPr lang="en-US" dirty="0" smtClean="0">
              <a:latin typeface="Arial" charset="0"/>
            </a:endParaRPr>
          </a:p>
          <a:p>
            <a:pPr lvl="1" eaLnBrk="1" hangingPunct="1">
              <a:buFontTx/>
              <a:buNone/>
            </a:pPr>
            <a:endParaRPr lang="en-US" dirty="0" smtClean="0">
              <a:latin typeface="Arial" charset="0"/>
            </a:endParaRP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1812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94928" y="773832"/>
            <a:ext cx="8229600" cy="1143000"/>
          </a:xfrm>
        </p:spPr>
        <p:txBody>
          <a:bodyPr/>
          <a:lstStyle/>
          <a:p>
            <a:pPr eaLnBrk="1" hangingPunct="1"/>
            <a:r>
              <a:rPr lang="nl-NL" sz="4000" dirty="0" smtClean="0">
                <a:latin typeface="Arial" charset="0"/>
              </a:rPr>
              <a:t>Plan van aanpak (Werkinstructie)</a:t>
            </a:r>
            <a:endParaRPr lang="en-US" sz="4000" dirty="0" smtClean="0">
              <a:latin typeface="Arial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54968" y="2071389"/>
            <a:ext cx="8229600" cy="4525963"/>
          </a:xfrm>
        </p:spPr>
        <p:txBody>
          <a:bodyPr/>
          <a:lstStyle/>
          <a:p>
            <a:pPr eaLnBrk="1" hangingPunct="1"/>
            <a:r>
              <a:rPr lang="nl-NL" sz="2800" dirty="0" smtClean="0">
                <a:latin typeface="Arial" charset="0"/>
              </a:rPr>
              <a:t>Ad 1	 </a:t>
            </a:r>
            <a:r>
              <a:rPr lang="nl-NL" sz="2000" i="1" dirty="0" err="1" smtClean="0">
                <a:latin typeface="Arial" charset="0"/>
              </a:rPr>
              <a:t>Insporing</a:t>
            </a:r>
            <a:r>
              <a:rPr lang="nl-NL" sz="2000" i="1" dirty="0" smtClean="0">
                <a:latin typeface="Arial" charset="0"/>
              </a:rPr>
              <a:t> en bodemverdichting: </a:t>
            </a:r>
            <a:r>
              <a:rPr lang="nl-NL" sz="2800" dirty="0" smtClean="0">
                <a:latin typeface="Arial" charset="0"/>
              </a:rPr>
              <a:t>Beperken 			</a:t>
            </a:r>
            <a:r>
              <a:rPr lang="nl-NL" sz="2800" dirty="0" err="1" smtClean="0">
                <a:latin typeface="Arial" charset="0"/>
              </a:rPr>
              <a:t>insporing</a:t>
            </a:r>
            <a:r>
              <a:rPr lang="nl-NL" sz="2800" dirty="0" smtClean="0">
                <a:latin typeface="Arial" charset="0"/>
              </a:rPr>
              <a:t> tot 2 cm. Draagkracht 			berm is beperkt dus maaien vanaf 			de weg. Ruimen maaisel met 			balenpers op extra brede banden en 		lage spanning. </a:t>
            </a:r>
          </a:p>
          <a:p>
            <a:pPr eaLnBrk="1" hangingPunct="1"/>
            <a:r>
              <a:rPr lang="nl-NL" sz="2800" dirty="0" smtClean="0">
                <a:latin typeface="Arial" charset="0"/>
              </a:rPr>
              <a:t>Ad 2	</a:t>
            </a:r>
            <a:r>
              <a:rPr lang="nl-NL" sz="2000" i="1" dirty="0" smtClean="0">
                <a:latin typeface="Arial" charset="0"/>
              </a:rPr>
              <a:t>Fysieke aanwezigheid:</a:t>
            </a:r>
            <a:r>
              <a:rPr lang="nl-NL" sz="2800" dirty="0" smtClean="0">
                <a:latin typeface="Arial" charset="0"/>
              </a:rPr>
              <a:t> Bepaal de 				werkrichting van druk naar rustig 			toe. (vluchtroutes)</a:t>
            </a:r>
            <a:endParaRPr lang="en-US" sz="28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02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989856"/>
            <a:ext cx="8229600" cy="1143000"/>
          </a:xfrm>
        </p:spPr>
        <p:txBody>
          <a:bodyPr/>
          <a:lstStyle/>
          <a:p>
            <a:pPr eaLnBrk="1" hangingPunct="1"/>
            <a:r>
              <a:rPr lang="nl-NL" sz="4000" dirty="0" smtClean="0">
                <a:latin typeface="Arial" charset="0"/>
              </a:rPr>
              <a:t>Plan van aanpak (werkinstructie)</a:t>
            </a:r>
            <a:endParaRPr lang="en-US" sz="4000" dirty="0" smtClean="0">
              <a:latin typeface="Arial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82960" y="2503437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l-NL" sz="2800" dirty="0" smtClean="0">
                <a:latin typeface="Arial" charset="0"/>
              </a:rPr>
              <a:t>Ad 3,5,7</a:t>
            </a:r>
            <a:r>
              <a:rPr lang="nl-NL" dirty="0" smtClean="0">
                <a:latin typeface="Arial" charset="0"/>
              </a:rPr>
              <a:t>	</a:t>
            </a:r>
            <a:r>
              <a:rPr lang="nl-NL" sz="2000" i="1" dirty="0" smtClean="0">
                <a:latin typeface="Arial" charset="0"/>
              </a:rPr>
              <a:t>Geluidsoverlast, </a:t>
            </a:r>
            <a:r>
              <a:rPr lang="nl-NL" sz="1800" i="1" dirty="0" smtClean="0">
                <a:latin typeface="Arial" charset="0"/>
              </a:rPr>
              <a:t>Werkrichting en</a:t>
            </a:r>
            <a:r>
              <a:rPr lang="nl-NL" sz="2800" dirty="0" smtClean="0">
                <a:latin typeface="Arial" charset="0"/>
              </a:rPr>
              <a:t> </a:t>
            </a:r>
            <a:r>
              <a:rPr lang="nl-NL" sz="1800" i="1" dirty="0" smtClean="0">
                <a:latin typeface="Arial" charset="0"/>
              </a:rPr>
              <a:t>Gebruik meststoffen 		 en bestrijdingsmiddelen</a:t>
            </a:r>
            <a:r>
              <a:rPr lang="nl-NL" sz="2800" dirty="0" smtClean="0">
                <a:latin typeface="Arial" charset="0"/>
              </a:rPr>
              <a:t> </a:t>
            </a:r>
            <a:r>
              <a:rPr lang="nl-NL" sz="2000" i="1" dirty="0" smtClean="0">
                <a:latin typeface="Arial" charset="0"/>
              </a:rPr>
              <a:t>:</a:t>
            </a:r>
            <a:r>
              <a:rPr lang="nl-NL" sz="2800" dirty="0" smtClean="0">
                <a:latin typeface="Arial" charset="0"/>
              </a:rPr>
              <a:t> </a:t>
            </a:r>
            <a:r>
              <a:rPr lang="nl-NL" dirty="0" smtClean="0">
                <a:latin typeface="Arial" charset="0"/>
              </a:rPr>
              <a:t>Geen beperking</a:t>
            </a:r>
          </a:p>
          <a:p>
            <a:pPr eaLnBrk="1" hangingPunct="1">
              <a:lnSpc>
                <a:spcPct val="90000"/>
              </a:lnSpc>
            </a:pPr>
            <a:r>
              <a:rPr lang="nl-NL" sz="2800" dirty="0" smtClean="0">
                <a:latin typeface="Arial" charset="0"/>
              </a:rPr>
              <a:t>Ad 4	</a:t>
            </a:r>
            <a:r>
              <a:rPr lang="nl-NL" sz="2000" i="1" dirty="0" smtClean="0">
                <a:latin typeface="Arial" charset="0"/>
              </a:rPr>
              <a:t>Werkperioden:</a:t>
            </a:r>
            <a:r>
              <a:rPr lang="nl-NL" sz="2800" dirty="0" smtClean="0">
                <a:latin typeface="Arial" charset="0"/>
              </a:rPr>
              <a:t> Eerste maaibeurt is in 			mei, dus zit er van alles te broeden, 		wees alert en handel voorzichtig bij 		nesten en bij de markeringen</a:t>
            </a:r>
          </a:p>
          <a:p>
            <a:pPr eaLnBrk="1" hangingPunct="1">
              <a:lnSpc>
                <a:spcPct val="90000"/>
              </a:lnSpc>
            </a:pPr>
            <a:r>
              <a:rPr lang="nl-NL" sz="2800" dirty="0" smtClean="0">
                <a:latin typeface="Arial" charset="0"/>
              </a:rPr>
              <a:t>Ad 6	</a:t>
            </a:r>
            <a:r>
              <a:rPr lang="nl-NL" sz="1800" i="1" dirty="0" smtClean="0">
                <a:latin typeface="Arial" charset="0"/>
              </a:rPr>
              <a:t>Gefaseerd werken:</a:t>
            </a:r>
            <a:r>
              <a:rPr lang="nl-NL" sz="2800" dirty="0" smtClean="0">
                <a:latin typeface="Arial" charset="0"/>
              </a:rPr>
              <a:t> 1 meter strook laten 			staan i.v.m. behoud orchideeën, in 		nazomer alles maaien .</a:t>
            </a:r>
            <a:endParaRPr lang="nl-NL" sz="3600" dirty="0" smtClean="0">
              <a:latin typeface="Arial" charset="0"/>
            </a:endParaRPr>
          </a:p>
          <a:p>
            <a:pPr lvl="4" eaLnBrk="1" hangingPunct="1">
              <a:lnSpc>
                <a:spcPct val="90000"/>
              </a:lnSpc>
            </a:pPr>
            <a:endParaRPr lang="nl-NL" dirty="0" smtClean="0">
              <a:latin typeface="Arial" charset="0"/>
            </a:endParaRPr>
          </a:p>
          <a:p>
            <a:pPr lvl="4" eaLnBrk="1" hangingPunct="1">
              <a:lnSpc>
                <a:spcPct val="90000"/>
              </a:lnSpc>
            </a:pPr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04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701824"/>
            <a:ext cx="8229600" cy="1143000"/>
          </a:xfrm>
        </p:spPr>
        <p:txBody>
          <a:bodyPr/>
          <a:lstStyle/>
          <a:p>
            <a:pPr eaLnBrk="1" hangingPunct="1"/>
            <a:r>
              <a:rPr lang="nl-NL" sz="4000" dirty="0" smtClean="0"/>
              <a:t>Overtreding en Handhaving, </a:t>
            </a:r>
            <a:r>
              <a:rPr lang="nl-NL" sz="2800" dirty="0" smtClean="0"/>
              <a:t>lesstof p</a:t>
            </a:r>
            <a:r>
              <a:rPr lang="nl-NL" sz="4000" dirty="0" smtClean="0"/>
              <a:t> </a:t>
            </a:r>
            <a:r>
              <a:rPr lang="nl-NL" sz="2800" dirty="0" smtClean="0"/>
              <a:t>8</a:t>
            </a:r>
          </a:p>
        </p:txBody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8112" y="1773238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l-NL" sz="2800" b="1" dirty="0" smtClean="0"/>
              <a:t>Wanneer beboeting?</a:t>
            </a:r>
          </a:p>
          <a:p>
            <a:pPr eaLnBrk="1" hangingPunct="1">
              <a:lnSpc>
                <a:spcPct val="90000"/>
              </a:lnSpc>
            </a:pPr>
            <a:r>
              <a:rPr lang="nl-NL" sz="2800" dirty="0" smtClean="0"/>
              <a:t>Bij overtreding van de verbods- en gebodsbepalingen van de F&amp;F wet</a:t>
            </a:r>
          </a:p>
          <a:p>
            <a:pPr eaLnBrk="1" hangingPunct="1">
              <a:lnSpc>
                <a:spcPct val="90000"/>
              </a:lnSpc>
            </a:pPr>
            <a:endParaRPr lang="nl-NL" sz="2800" dirty="0" smtClean="0"/>
          </a:p>
          <a:p>
            <a:pPr eaLnBrk="1" hangingPunct="1">
              <a:lnSpc>
                <a:spcPct val="90000"/>
              </a:lnSpc>
            </a:pPr>
            <a:r>
              <a:rPr lang="nl-NL" sz="2800" b="1" dirty="0" smtClean="0"/>
              <a:t>Wie Handhaaft?</a:t>
            </a:r>
          </a:p>
          <a:p>
            <a:pPr eaLnBrk="1" hangingPunct="1">
              <a:lnSpc>
                <a:spcPct val="90000"/>
              </a:lnSpc>
            </a:pPr>
            <a:r>
              <a:rPr lang="nl-NL" sz="2800" dirty="0" smtClean="0"/>
              <a:t>Medewerkers van  de nieuwe Voeding- en Waren Autoriteit (voormalige AID, PD EN VWA)</a:t>
            </a:r>
          </a:p>
          <a:p>
            <a:pPr eaLnBrk="1" hangingPunct="1">
              <a:lnSpc>
                <a:spcPct val="90000"/>
              </a:lnSpc>
            </a:pPr>
            <a:r>
              <a:rPr lang="nl-NL" sz="2800" dirty="0" smtClean="0"/>
              <a:t>Medewerkers van politie (agenten)</a:t>
            </a:r>
          </a:p>
          <a:p>
            <a:pPr eaLnBrk="1" hangingPunct="1">
              <a:lnSpc>
                <a:spcPct val="90000"/>
              </a:lnSpc>
            </a:pPr>
            <a:r>
              <a:rPr lang="nl-NL" sz="2800" dirty="0" smtClean="0"/>
              <a:t>BOA: Buitengewoon Opsporing Ambtenaar</a:t>
            </a:r>
          </a:p>
          <a:p>
            <a:pPr eaLnBrk="1" hangingPunct="1">
              <a:lnSpc>
                <a:spcPct val="90000"/>
              </a:lnSpc>
            </a:pPr>
            <a:endParaRPr lang="nl-NL" sz="2800" dirty="0" smtClean="0"/>
          </a:p>
        </p:txBody>
      </p:sp>
    </p:spTree>
    <p:extLst>
      <p:ext uri="{BB962C8B-B14F-4D97-AF65-F5344CB8AC3E}">
        <p14:creationId xmlns:p14="http://schemas.microsoft.com/office/powerpoint/2010/main" val="357874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0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0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0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0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0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0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0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0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0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0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0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0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0195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1824"/>
            <a:ext cx="8229600" cy="1143000"/>
          </a:xfrm>
        </p:spPr>
        <p:txBody>
          <a:bodyPr/>
          <a:lstStyle/>
          <a:p>
            <a:pPr eaLnBrk="1" hangingPunct="1"/>
            <a:r>
              <a:rPr lang="nl-NL" dirty="0" smtClean="0"/>
              <a:t>Boete en aansprakelijkheid</a:t>
            </a:r>
          </a:p>
        </p:txBody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80120" y="1978496"/>
            <a:ext cx="7772400" cy="4114800"/>
          </a:xfrm>
        </p:spPr>
        <p:txBody>
          <a:bodyPr/>
          <a:lstStyle/>
          <a:p>
            <a:pPr eaLnBrk="1" hangingPunct="1"/>
            <a:r>
              <a:rPr lang="nl-NL" sz="2800" dirty="0" smtClean="0"/>
              <a:t>Afhandeling op basis van de Wet Economische Delicten</a:t>
            </a:r>
          </a:p>
          <a:p>
            <a:pPr eaLnBrk="1" hangingPunct="1"/>
            <a:r>
              <a:rPr lang="nl-NL" sz="2800" dirty="0" smtClean="0"/>
              <a:t>De overtreder wordt persoonlijk beboet!</a:t>
            </a:r>
          </a:p>
          <a:p>
            <a:pPr eaLnBrk="1" hangingPunct="1">
              <a:buFontTx/>
              <a:buNone/>
            </a:pPr>
            <a:r>
              <a:rPr lang="nl-NL" sz="2800" dirty="0" smtClean="0"/>
              <a:t>	(degene die de rietorchis afmaait)</a:t>
            </a:r>
          </a:p>
          <a:p>
            <a:pPr eaLnBrk="1" hangingPunct="1"/>
            <a:r>
              <a:rPr lang="nl-NL" sz="2800" dirty="0" smtClean="0"/>
              <a:t>In de verdere strafvervolging wordt uitgezocht</a:t>
            </a:r>
          </a:p>
          <a:p>
            <a:pPr eaLnBrk="1" hangingPunct="1">
              <a:buFontTx/>
              <a:buNone/>
            </a:pPr>
            <a:r>
              <a:rPr lang="nl-NL" sz="2800" dirty="0" smtClean="0"/>
              <a:t>	1) onder welke omstandigheden de overtreding heeft plaatsgevonden </a:t>
            </a:r>
          </a:p>
          <a:p>
            <a:pPr eaLnBrk="1" hangingPunct="1">
              <a:buFontTx/>
              <a:buNone/>
            </a:pPr>
            <a:r>
              <a:rPr lang="nl-NL" sz="2800" dirty="0" smtClean="0"/>
              <a:t>	2) welke partij nog meer aansprakelijk is</a:t>
            </a:r>
          </a:p>
          <a:p>
            <a:pPr eaLnBrk="1" hangingPunct="1">
              <a:buFontTx/>
              <a:buNone/>
            </a:pPr>
            <a:endParaRPr lang="nl-NL" sz="2800" dirty="0" smtClean="0"/>
          </a:p>
        </p:txBody>
      </p:sp>
    </p:spTree>
    <p:extLst>
      <p:ext uri="{BB962C8B-B14F-4D97-AF65-F5344CB8AC3E}">
        <p14:creationId xmlns:p14="http://schemas.microsoft.com/office/powerpoint/2010/main" val="393932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21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21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21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21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21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1219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7664" y="1546448"/>
            <a:ext cx="7772400" cy="411480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nl-NL" dirty="0" smtClean="0"/>
              <a:t>Dit kunnen zijn:</a:t>
            </a:r>
          </a:p>
          <a:p>
            <a:pPr eaLnBrk="1" hangingPunct="1"/>
            <a:r>
              <a:rPr lang="nl-NL" dirty="0" smtClean="0"/>
              <a:t>De werkgever</a:t>
            </a:r>
          </a:p>
          <a:p>
            <a:pPr eaLnBrk="1" hangingPunct="1"/>
            <a:r>
              <a:rPr lang="nl-NL" dirty="0" smtClean="0"/>
              <a:t>De vertegenwoordiger van de werkgever, </a:t>
            </a:r>
          </a:p>
          <a:p>
            <a:pPr eaLnBrk="1" hangingPunct="1">
              <a:buFontTx/>
              <a:buNone/>
            </a:pPr>
            <a:r>
              <a:rPr lang="nl-NL" dirty="0" smtClean="0"/>
              <a:t>	= de uitvoerder</a:t>
            </a:r>
          </a:p>
          <a:p>
            <a:pPr eaLnBrk="1" hangingPunct="1"/>
            <a:r>
              <a:rPr lang="nl-NL" dirty="0" smtClean="0"/>
              <a:t>De adviserende partij en/of </a:t>
            </a:r>
            <a:r>
              <a:rPr lang="nl-NL" dirty="0" err="1" smtClean="0"/>
              <a:t>directievoerende</a:t>
            </a:r>
            <a:endParaRPr lang="nl-NL" dirty="0" smtClean="0"/>
          </a:p>
          <a:p>
            <a:pPr eaLnBrk="1" hangingPunct="1"/>
            <a:r>
              <a:rPr lang="nl-NL" dirty="0" smtClean="0"/>
              <a:t>De opdrachtgever</a:t>
            </a:r>
          </a:p>
          <a:p>
            <a:pPr eaLnBrk="1" hangingPunct="1"/>
            <a:r>
              <a:rPr lang="nl-NL" dirty="0" smtClean="0"/>
              <a:t>Eigenaar van de locatie</a:t>
            </a:r>
          </a:p>
          <a:p>
            <a:pPr eaLnBrk="1" hangingPunct="1"/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49218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22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22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22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22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522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522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4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Strafvervolging?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82960" y="2287413"/>
            <a:ext cx="7483895" cy="4525963"/>
          </a:xfrm>
        </p:spPr>
        <p:txBody>
          <a:bodyPr/>
          <a:lstStyle/>
          <a:p>
            <a:pPr eaLnBrk="1" hangingPunct="1"/>
            <a:r>
              <a:rPr lang="nl-NL" smtClean="0"/>
              <a:t>Geldboete va € 500,= (vb</a:t>
            </a:r>
            <a:r>
              <a:rPr lang="nl-NL" dirty="0" smtClean="0"/>
              <a:t>. vernietigen </a:t>
            </a:r>
            <a:r>
              <a:rPr lang="nl-NL" dirty="0" err="1" smtClean="0"/>
              <a:t>Daslook</a:t>
            </a:r>
            <a:r>
              <a:rPr lang="nl-NL" dirty="0" smtClean="0"/>
              <a:t>  A’dam € 2500,=!)</a:t>
            </a:r>
          </a:p>
          <a:p>
            <a:pPr eaLnBrk="1" hangingPunct="1"/>
            <a:r>
              <a:rPr lang="nl-NL" dirty="0" smtClean="0"/>
              <a:t>Taakstraf</a:t>
            </a:r>
          </a:p>
          <a:p>
            <a:pPr eaLnBrk="1" hangingPunct="1"/>
            <a:r>
              <a:rPr lang="nl-NL" dirty="0" smtClean="0"/>
              <a:t>Stilleggen van het werk</a:t>
            </a:r>
          </a:p>
          <a:p>
            <a:pPr eaLnBrk="1" hangingPunct="1"/>
            <a:r>
              <a:rPr lang="nl-NL" dirty="0" smtClean="0"/>
              <a:t>Verplicht herstel van aangebrachte schade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6228184" y="2938063"/>
            <a:ext cx="26386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Strafblad!</a:t>
            </a:r>
            <a:endParaRPr lang="nl-NL" sz="4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79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590872" y="629816"/>
            <a:ext cx="8229600" cy="1143000"/>
          </a:xfrm>
        </p:spPr>
        <p:txBody>
          <a:bodyPr/>
          <a:lstStyle/>
          <a:p>
            <a:pPr eaLnBrk="1" hangingPunct="1"/>
            <a:r>
              <a:rPr lang="nl-NL" dirty="0" smtClean="0"/>
              <a:t>Bijkomende effecten….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0952" y="2071389"/>
            <a:ext cx="8229600" cy="4525963"/>
          </a:xfrm>
        </p:spPr>
        <p:txBody>
          <a:bodyPr/>
          <a:lstStyle/>
          <a:p>
            <a:pPr eaLnBrk="1" hangingPunct="1"/>
            <a:r>
              <a:rPr lang="nl-NL" smtClean="0"/>
              <a:t>Claims van contractpartners</a:t>
            </a:r>
          </a:p>
          <a:p>
            <a:pPr eaLnBrk="1" hangingPunct="1"/>
            <a:r>
              <a:rPr lang="nl-NL" smtClean="0"/>
              <a:t>Negatieve publiciteit</a:t>
            </a:r>
          </a:p>
          <a:p>
            <a:pPr eaLnBrk="1" hangingPunct="1"/>
            <a:r>
              <a:rPr lang="nl-NL" smtClean="0"/>
              <a:t>Contractbreuk, geen contractverlenging en/of nieuw contract</a:t>
            </a:r>
          </a:p>
          <a:p>
            <a:pPr eaLnBrk="1" hangingPunct="1"/>
            <a:r>
              <a:rPr lang="nl-NL" smtClean="0"/>
              <a:t>Ontslag / carriererswitch</a:t>
            </a:r>
          </a:p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397086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0912" y="1600200"/>
            <a:ext cx="8229600" cy="4525963"/>
          </a:xfrm>
        </p:spPr>
        <p:txBody>
          <a:bodyPr>
            <a:normAutofit/>
          </a:bodyPr>
          <a:lstStyle/>
          <a:p>
            <a:pPr marL="552450" indent="-552450" eaLnBrk="1" hangingPunct="1">
              <a:buFontTx/>
              <a:buNone/>
            </a:pPr>
            <a:r>
              <a:rPr lang="nl-NL" dirty="0">
                <a:latin typeface="Arial Narrow" pitchFamily="34" charset="0"/>
              </a:rPr>
              <a:t> </a:t>
            </a:r>
            <a:r>
              <a:rPr lang="nl-NL" dirty="0" smtClean="0">
                <a:latin typeface="Arial Narrow" pitchFamily="34" charset="0"/>
              </a:rPr>
              <a:t>     Is het markeren en beschermen van bewoonde nestlocaties in een beplanting, voorafgaand aan het snoeien een taak van het uitvoerend bedrijf?</a:t>
            </a:r>
          </a:p>
        </p:txBody>
      </p:sp>
      <p:sp>
        <p:nvSpPr>
          <p:cNvPr id="97284" name="AutoShape 4"/>
          <p:cNvSpPr>
            <a:spLocks noChangeArrowheads="1"/>
          </p:cNvSpPr>
          <p:nvPr/>
        </p:nvSpPr>
        <p:spPr bwMode="auto">
          <a:xfrm>
            <a:off x="7164388" y="3860800"/>
            <a:ext cx="1366837" cy="1871663"/>
          </a:xfrm>
          <a:prstGeom prst="wedgeEllipseCallout">
            <a:avLst>
              <a:gd name="adj1" fmla="val -65565"/>
              <a:gd name="adj2" fmla="val -43130"/>
            </a:avLst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nl-NL" sz="1800">
              <a:latin typeface="Lucida Sans" pitchFamily="34" charset="0"/>
              <a:ea typeface="ＭＳ Ｐゴシック" pitchFamily="34" charset="-128"/>
            </a:endParaRPr>
          </a:p>
          <a:p>
            <a:pPr algn="ctr"/>
            <a:r>
              <a:rPr lang="nl-NL" sz="2400">
                <a:solidFill>
                  <a:schemeClr val="bg1"/>
                </a:solidFill>
                <a:latin typeface="Lucida Sans" pitchFamily="34" charset="0"/>
                <a:ea typeface="ＭＳ Ｐゴシック" pitchFamily="34" charset="-128"/>
              </a:rPr>
              <a:t>JA</a:t>
            </a:r>
          </a:p>
        </p:txBody>
      </p:sp>
      <p:pic>
        <p:nvPicPr>
          <p:cNvPr id="11269" name="Picture 5" descr="030320091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222898"/>
            <a:ext cx="2584450" cy="344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157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94928" y="917848"/>
            <a:ext cx="8229600" cy="1143000"/>
          </a:xfrm>
        </p:spPr>
        <p:txBody>
          <a:bodyPr/>
          <a:lstStyle/>
          <a:p>
            <a:pPr eaLnBrk="1" hangingPunct="1"/>
            <a:r>
              <a:rPr lang="nl-NL" sz="3200" b="1" smtClean="0">
                <a:latin typeface="Arial" charset="0"/>
              </a:rPr>
              <a:t>Aantoonbaar Zorgvuldig Handelen</a:t>
            </a:r>
          </a:p>
        </p:txBody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8112" y="1906488"/>
            <a:ext cx="7772400" cy="4114800"/>
          </a:xfrm>
        </p:spPr>
        <p:txBody>
          <a:bodyPr/>
          <a:lstStyle/>
          <a:p>
            <a:pPr eaLnBrk="1" hangingPunct="1"/>
            <a:r>
              <a:rPr lang="nl-NL" smtClean="0"/>
              <a:t>Een handhaver kan jou tijdens het uitvoeren van je werk aanspreken en vragen stellen over het zorgvuldig omgaan met Flora en Fauna.</a:t>
            </a:r>
          </a:p>
          <a:p>
            <a:pPr eaLnBrk="1" hangingPunct="1"/>
            <a:r>
              <a:rPr lang="nl-NL" smtClean="0"/>
              <a:t>Je staat stevig in je schoenen als de volgende aandachtpunten zijn afgecheckt:</a:t>
            </a:r>
            <a:br>
              <a:rPr lang="nl-NL" smtClean="0"/>
            </a:br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231081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5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5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5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5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25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8112" y="1052736"/>
            <a:ext cx="7772400" cy="5400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nl-NL" sz="2800" dirty="0" smtClean="0">
                <a:latin typeface="Arial" charset="0"/>
              </a:rPr>
              <a:t>Gedragscode is op de werklocatie aanwezig</a:t>
            </a:r>
          </a:p>
          <a:p>
            <a:pPr eaLnBrk="1" hangingPunct="1">
              <a:lnSpc>
                <a:spcPct val="90000"/>
              </a:lnSpc>
            </a:pPr>
            <a:r>
              <a:rPr lang="nl-NL" sz="2800" dirty="0" smtClean="0">
                <a:latin typeface="Arial" charset="0"/>
              </a:rPr>
              <a:t>Plan van Aanpak is op de werklocatie aanwezig</a:t>
            </a:r>
          </a:p>
          <a:p>
            <a:pPr eaLnBrk="1" hangingPunct="1">
              <a:lnSpc>
                <a:spcPct val="90000"/>
              </a:lnSpc>
            </a:pPr>
            <a:r>
              <a:rPr lang="nl-NL" sz="2800" dirty="0" smtClean="0">
                <a:latin typeface="Arial" charset="0"/>
              </a:rPr>
              <a:t>Je hebt een werkinstructie (= invulling Plan van Aanpak) gekregen</a:t>
            </a:r>
          </a:p>
          <a:p>
            <a:pPr eaLnBrk="1" hangingPunct="1">
              <a:lnSpc>
                <a:spcPct val="90000"/>
              </a:lnSpc>
            </a:pPr>
            <a:r>
              <a:rPr lang="nl-NL" sz="2800" dirty="0" smtClean="0">
                <a:latin typeface="Arial" charset="0"/>
              </a:rPr>
              <a:t>De werkwijze (plan van Aanpak) dient in het veld herkenbaar te zijn; (gebruik van lint ter markering van nest, groeiplaats </a:t>
            </a:r>
            <a:r>
              <a:rPr lang="nl-NL" sz="2800" dirty="0" err="1" smtClean="0">
                <a:latin typeface="Arial" charset="0"/>
              </a:rPr>
              <a:t>ed</a:t>
            </a:r>
            <a:r>
              <a:rPr lang="nl-NL" sz="2800" dirty="0" smtClean="0">
                <a:latin typeface="Arial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nl-NL" sz="2800" dirty="0" smtClean="0">
                <a:latin typeface="Arial" charset="0"/>
              </a:rPr>
              <a:t>Het dient duidelijk te zijn naar wie wordt doorverwezen als er vragen/problemen zijn, bv de uitvoerder</a:t>
            </a:r>
          </a:p>
          <a:p>
            <a:pPr eaLnBrk="1" hangingPunct="1">
              <a:lnSpc>
                <a:spcPct val="90000"/>
              </a:lnSpc>
            </a:pPr>
            <a:r>
              <a:rPr lang="nl-NL" sz="2800" dirty="0" smtClean="0">
                <a:latin typeface="Arial" charset="0"/>
              </a:rPr>
              <a:t>Minimaal 1 persoon is  gecertificeerd</a:t>
            </a:r>
          </a:p>
          <a:p>
            <a:pPr eaLnBrk="1" hangingPunct="1">
              <a:lnSpc>
                <a:spcPct val="90000"/>
              </a:lnSpc>
            </a:pPr>
            <a:endParaRPr lang="nl-NL" sz="28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41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6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6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6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6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6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6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6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6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6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6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6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6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633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8904" y="1124744"/>
            <a:ext cx="8229600" cy="4525963"/>
          </a:xfrm>
        </p:spPr>
        <p:txBody>
          <a:bodyPr/>
          <a:lstStyle/>
          <a:p>
            <a:pPr marL="552450" indent="-552450" eaLnBrk="1" hangingPunct="1">
              <a:buFontTx/>
              <a:buNone/>
            </a:pPr>
            <a:r>
              <a:rPr lang="nl-NL" dirty="0">
                <a:latin typeface="Arial Narrow" pitchFamily="34" charset="0"/>
              </a:rPr>
              <a:t> </a:t>
            </a:r>
            <a:r>
              <a:rPr lang="nl-NL" dirty="0" smtClean="0">
                <a:latin typeface="Arial Narrow" pitchFamily="34" charset="0"/>
              </a:rPr>
              <a:t>     Is het verstrekken van informatie over aanwezige beschermde soorten op een werklocatie een taak van de opdrachtgever ?</a:t>
            </a:r>
          </a:p>
        </p:txBody>
      </p:sp>
      <p:sp>
        <p:nvSpPr>
          <p:cNvPr id="99332" name="AutoShape 4"/>
          <p:cNvSpPr>
            <a:spLocks noChangeArrowheads="1"/>
          </p:cNvSpPr>
          <p:nvPr/>
        </p:nvSpPr>
        <p:spPr bwMode="auto">
          <a:xfrm>
            <a:off x="7308850" y="3933825"/>
            <a:ext cx="1366838" cy="1871663"/>
          </a:xfrm>
          <a:prstGeom prst="wedgeEllipseCallout">
            <a:avLst>
              <a:gd name="adj1" fmla="val -76134"/>
              <a:gd name="adj2" fmla="val -58565"/>
            </a:avLst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nl-NL" sz="1800">
              <a:latin typeface="Lucida Sans" pitchFamily="34" charset="0"/>
              <a:ea typeface="ＭＳ Ｐゴシック" pitchFamily="34" charset="-128"/>
            </a:endParaRPr>
          </a:p>
          <a:p>
            <a:pPr algn="ctr"/>
            <a:r>
              <a:rPr lang="nl-NL" sz="2400">
                <a:solidFill>
                  <a:schemeClr val="bg1"/>
                </a:solidFill>
                <a:latin typeface="Lucida Sans" pitchFamily="34" charset="0"/>
                <a:ea typeface="ＭＳ Ｐゴシック" pitchFamily="34" charset="-128"/>
              </a:rPr>
              <a:t>JA</a:t>
            </a:r>
          </a:p>
        </p:txBody>
      </p:sp>
      <p:grpSp>
        <p:nvGrpSpPr>
          <p:cNvPr id="12292" name="Group 5"/>
          <p:cNvGrpSpPr>
            <a:grpSpLocks/>
          </p:cNvGrpSpPr>
          <p:nvPr/>
        </p:nvGrpSpPr>
        <p:grpSpPr bwMode="auto">
          <a:xfrm>
            <a:off x="2267744" y="3284984"/>
            <a:ext cx="4032448" cy="3384376"/>
            <a:chOff x="2381" y="2568"/>
            <a:chExt cx="1043" cy="940"/>
          </a:xfrm>
        </p:grpSpPr>
        <p:pic>
          <p:nvPicPr>
            <p:cNvPr id="12293" name="Picture 6" descr="j0304387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" y="2568"/>
              <a:ext cx="1043" cy="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4" name="AutoShape 7"/>
            <p:cNvSpPr>
              <a:spLocks noChangeArrowheads="1"/>
            </p:cNvSpPr>
            <p:nvPr/>
          </p:nvSpPr>
          <p:spPr bwMode="auto">
            <a:xfrm rot="15896342" flipV="1">
              <a:off x="2785" y="2699"/>
              <a:ext cx="509" cy="467"/>
            </a:xfrm>
            <a:prstGeom prst="flowChartPunchedTape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lIns="0" tIns="0" rIns="0" bIns="0" anchor="ctr"/>
            <a:lstStyle/>
            <a:p>
              <a:pPr algn="ctr"/>
              <a:r>
                <a:rPr lang="nl-NL" sz="1600" b="1" dirty="0">
                  <a:latin typeface="Arial Narrow" pitchFamily="34" charset="0"/>
                  <a:ea typeface="ＭＳ Ｐゴシック" pitchFamily="34" charset="-128"/>
                </a:rPr>
                <a:t>Boomkikker</a:t>
              </a:r>
            </a:p>
            <a:p>
              <a:pPr algn="ctr"/>
              <a:r>
                <a:rPr lang="nl-NL" sz="1600" b="1" dirty="0">
                  <a:latin typeface="Arial Narrow" pitchFamily="34" charset="0"/>
                  <a:ea typeface="ＭＳ Ｐゴシック" pitchFamily="34" charset="-128"/>
                </a:rPr>
                <a:t>Heikikker</a:t>
              </a:r>
            </a:p>
            <a:p>
              <a:pPr algn="ctr"/>
              <a:r>
                <a:rPr lang="nl-NL" sz="1600" b="1" dirty="0">
                  <a:latin typeface="Arial Narrow" pitchFamily="34" charset="0"/>
                  <a:ea typeface="ＭＳ Ｐゴシック" pitchFamily="34" charset="-128"/>
                </a:rPr>
                <a:t>Hazelworm</a:t>
              </a:r>
            </a:p>
            <a:p>
              <a:pPr algn="ctr"/>
              <a:r>
                <a:rPr lang="nl-NL" sz="1600" b="1" dirty="0">
                  <a:latin typeface="Arial Narrow" pitchFamily="34" charset="0"/>
                  <a:ea typeface="ＭＳ Ｐゴシック" pitchFamily="34" charset="-128"/>
                </a:rPr>
                <a:t>Vuursalamander</a:t>
              </a:r>
            </a:p>
            <a:p>
              <a:pPr algn="ctr"/>
              <a:r>
                <a:rPr lang="nl-NL" sz="1600" b="1" dirty="0">
                  <a:latin typeface="Arial Narrow" pitchFamily="34" charset="0"/>
                  <a:ea typeface="ＭＳ Ｐゴシック" pitchFamily="34" charset="-128"/>
                </a:rPr>
                <a:t>Rietorchis</a:t>
              </a:r>
            </a:p>
            <a:p>
              <a:pPr algn="ctr"/>
              <a:r>
                <a:rPr lang="nl-NL" sz="1600" b="1" dirty="0">
                  <a:latin typeface="Arial Narrow" pitchFamily="34" charset="0"/>
                  <a:ea typeface="ＭＳ Ｐゴシック" pitchFamily="34" charset="-128"/>
                </a:rPr>
                <a:t>Jeneverbes</a:t>
              </a:r>
            </a:p>
            <a:p>
              <a:pPr algn="ctr"/>
              <a:endParaRPr lang="nl-NL" sz="800" b="1" dirty="0">
                <a:latin typeface="Arial Narrow" pitchFamily="34" charset="0"/>
                <a:ea typeface="ＭＳ Ｐゴシック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619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nl-NL" sz="4000" smtClean="0">
                <a:latin typeface="Arial" charset="0"/>
              </a:rPr>
              <a:t>Gedragscode </a:t>
            </a:r>
            <a:br>
              <a:rPr lang="nl-NL" sz="4000" smtClean="0">
                <a:latin typeface="Arial" charset="0"/>
              </a:rPr>
            </a:br>
            <a:r>
              <a:rPr lang="nl-NL" sz="4000" smtClean="0">
                <a:latin typeface="Arial" charset="0"/>
              </a:rPr>
              <a:t>Bestendig beheer en onderhoud</a:t>
            </a:r>
          </a:p>
        </p:txBody>
      </p:sp>
      <p:sp>
        <p:nvSpPr>
          <p:cNvPr id="505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9161" y="1981200"/>
            <a:ext cx="7415287" cy="4114800"/>
          </a:xfrm>
        </p:spPr>
        <p:txBody>
          <a:bodyPr/>
          <a:lstStyle/>
          <a:p>
            <a:pPr eaLnBrk="1" hangingPunct="1"/>
            <a:r>
              <a:rPr lang="nl-NL" dirty="0" smtClean="0"/>
              <a:t>De gedragscode </a:t>
            </a:r>
            <a:r>
              <a:rPr lang="nl-NL" i="1" dirty="0" smtClean="0"/>
              <a:t>bestendig</a:t>
            </a:r>
            <a:r>
              <a:rPr lang="nl-NL" dirty="0" smtClean="0"/>
              <a:t> beheer en onderhoud (gemeentelijke) groenvoorzieningen is inzetbaar voor onderhoudswerkzaamheden op </a:t>
            </a:r>
            <a:r>
              <a:rPr lang="nl-NL" b="1" dirty="0" smtClean="0"/>
              <a:t>locaties waar beschermde soorten aanwezig zijn </a:t>
            </a:r>
          </a:p>
          <a:p>
            <a:pPr eaLnBrk="1" hangingPunct="1"/>
            <a:r>
              <a:rPr lang="nl-NL" dirty="0" smtClean="0"/>
              <a:t>De term </a:t>
            </a:r>
            <a:r>
              <a:rPr lang="nl-NL" i="1" dirty="0" smtClean="0"/>
              <a:t>bestendig </a:t>
            </a:r>
            <a:r>
              <a:rPr lang="nl-NL" dirty="0" smtClean="0"/>
              <a:t>is daarbij bepalend:</a:t>
            </a:r>
          </a:p>
        </p:txBody>
      </p:sp>
    </p:spTree>
    <p:extLst>
      <p:ext uri="{BB962C8B-B14F-4D97-AF65-F5344CB8AC3E}">
        <p14:creationId xmlns:p14="http://schemas.microsoft.com/office/powerpoint/2010/main" val="170215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5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5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autoRev="1" fill="hold"/>
                                        <p:tgtEl>
                                          <p:spTgt spid="505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autoRev="1" fill="hold"/>
                                        <p:tgtEl>
                                          <p:spTgt spid="505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autoRev="1" fill="hold"/>
                                        <p:tgtEl>
                                          <p:spTgt spid="505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85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78904" y="701824"/>
            <a:ext cx="8229600" cy="1143000"/>
          </a:xfrm>
        </p:spPr>
        <p:txBody>
          <a:bodyPr/>
          <a:lstStyle/>
          <a:p>
            <a:pPr eaLnBrk="1" hangingPunct="1"/>
            <a:r>
              <a:rPr lang="nl-NL" sz="4000" dirty="0" smtClean="0">
                <a:latin typeface="Arial" charset="0"/>
              </a:rPr>
              <a:t>Bestendig beheer en onderhoud</a:t>
            </a:r>
            <a:endParaRPr lang="en-US" sz="4000" dirty="0" smtClean="0">
              <a:latin typeface="Arial" charset="0"/>
            </a:endParaRPr>
          </a:p>
        </p:txBody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8112" y="1773238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sz="2800" dirty="0" smtClean="0">
                <a:latin typeface="Arial" charset="0"/>
              </a:rPr>
              <a:t>Beheer en onderhoud gericht op</a:t>
            </a:r>
            <a:r>
              <a:rPr lang="nl-NL" sz="2800" b="1" dirty="0" smtClean="0">
                <a:latin typeface="Arial" charset="0"/>
              </a:rPr>
              <a:t> instandhouding</a:t>
            </a:r>
            <a:r>
              <a:rPr lang="nl-NL" sz="2800" dirty="0" smtClean="0">
                <a:latin typeface="Arial" charset="0"/>
              </a:rPr>
              <a:t> van een bepaalde situatie.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nl-NL" sz="2800" dirty="0" smtClean="0">
                <a:latin typeface="Arial" charset="0"/>
              </a:rPr>
              <a:t>Langjarig cyclisch beheer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nl-NL" sz="2800" dirty="0" smtClean="0">
                <a:latin typeface="Arial" charset="0"/>
              </a:rPr>
              <a:t>Regelmatig verrichte werkzaamheden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nl-NL" sz="2800" dirty="0" smtClean="0">
                <a:latin typeface="Arial" charset="0"/>
              </a:rPr>
              <a:t>Veelal beheers of onderhoudsplan aanwezig</a:t>
            </a:r>
          </a:p>
          <a:p>
            <a:pPr eaLnBrk="1" hangingPunct="1">
              <a:buFont typeface="Wingdings" pitchFamily="2" charset="2"/>
              <a:buChar char="Ø"/>
            </a:pPr>
            <a:endParaRPr lang="nl-NL" sz="2800" dirty="0" smtClean="0">
              <a:latin typeface="Arial" charset="0"/>
            </a:endParaRPr>
          </a:p>
          <a:p>
            <a:pPr lvl="2" eaLnBrk="1" hangingPunct="1"/>
            <a:r>
              <a:rPr lang="nl-NL" sz="2000" dirty="0" smtClean="0">
                <a:latin typeface="Arial" charset="0"/>
              </a:rPr>
              <a:t>Maaien wegberm</a:t>
            </a:r>
          </a:p>
          <a:p>
            <a:pPr lvl="2" eaLnBrk="1" hangingPunct="1"/>
            <a:r>
              <a:rPr lang="nl-NL" sz="2000" dirty="0" smtClean="0">
                <a:latin typeface="Arial" charset="0"/>
              </a:rPr>
              <a:t>Uitmaaien sloot</a:t>
            </a:r>
          </a:p>
          <a:p>
            <a:pPr lvl="2" eaLnBrk="1" hangingPunct="1"/>
            <a:r>
              <a:rPr lang="nl-NL" sz="2000" dirty="0" smtClean="0">
                <a:latin typeface="Arial" charset="0"/>
              </a:rPr>
              <a:t>Dunnen bos</a:t>
            </a:r>
          </a:p>
          <a:p>
            <a:pPr lvl="2" eaLnBrk="1" hangingPunct="1"/>
            <a:endParaRPr lang="en-US" sz="20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50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7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7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7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7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7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7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7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7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487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87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87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87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7427" grpId="0" build="p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1786</Words>
  <Application>Microsoft Office PowerPoint</Application>
  <PresentationFormat>Diavoorstelling (4:3)</PresentationFormat>
  <Paragraphs>375</Paragraphs>
  <Slides>61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61</vt:i4>
      </vt:variant>
    </vt:vector>
  </HeadingPairs>
  <TitlesOfParts>
    <vt:vector size="69" baseType="lpstr">
      <vt:lpstr>ＭＳ Ｐゴシック</vt:lpstr>
      <vt:lpstr>Arial</vt:lpstr>
      <vt:lpstr>Arial Narrow</vt:lpstr>
      <vt:lpstr>Calibri</vt:lpstr>
      <vt:lpstr>Lucida Sans</vt:lpstr>
      <vt:lpstr>Times New Roman</vt:lpstr>
      <vt:lpstr>Wingdings</vt:lpstr>
      <vt:lpstr>Kantoorthema</vt:lpstr>
      <vt:lpstr>PowerPoint-presentatie</vt:lpstr>
      <vt:lpstr>PowerPoint-presentatie</vt:lpstr>
      <vt:lpstr>Gedragscode   Flora en Faunawet</vt:lpstr>
      <vt:lpstr>PowerPoint-presentatie</vt:lpstr>
      <vt:lpstr>PowerPoint-presentatie</vt:lpstr>
      <vt:lpstr>PowerPoint-presentatie</vt:lpstr>
      <vt:lpstr>PowerPoint-presentatie</vt:lpstr>
      <vt:lpstr>Gedragscode  Bestendig beheer en onderhoud</vt:lpstr>
      <vt:lpstr>Bestendig beheer en onderhoud</vt:lpstr>
      <vt:lpstr>Niet bestendig beheer </vt:lpstr>
      <vt:lpstr>Ruimtelijke ontwikkelingen </vt:lpstr>
      <vt:lpstr>Lijst met beschermde soorten</vt:lpstr>
      <vt:lpstr>Vrijstelling of ontheffing?</vt:lpstr>
      <vt:lpstr>Kun je gebruik maken van de vrijstellingsregeling?</vt:lpstr>
      <vt:lpstr>Kun je gebruik maken van de vrijstellingsregeling?</vt:lpstr>
      <vt:lpstr>Kun je gebruik maken van de vrijstellingsregeling?</vt:lpstr>
      <vt:lpstr>2 belangrijke criteria…..</vt:lpstr>
      <vt:lpstr>Soortenbescherming</vt:lpstr>
      <vt:lpstr>Soortenbescherming</vt:lpstr>
      <vt:lpstr>Soortenbescherming</vt:lpstr>
      <vt:lpstr>Soortenbescherming</vt:lpstr>
      <vt:lpstr>Soortenbescherming</vt:lpstr>
      <vt:lpstr>Ontheffing aanvragen</vt:lpstr>
      <vt:lpstr>Ontheffingsverlening; de procedure</vt:lpstr>
      <vt:lpstr>Gedragscode</vt:lpstr>
      <vt:lpstr>Gedragscode</vt:lpstr>
      <vt:lpstr>Gedragscode</vt:lpstr>
      <vt:lpstr>Beheerscategorie</vt:lpstr>
      <vt:lpstr>PowerPoint-presentatie</vt:lpstr>
      <vt:lpstr>Plan van Aanpak</vt:lpstr>
      <vt:lpstr>Plan van Aanpak bevat:</vt:lpstr>
      <vt:lpstr>PowerPoint-presentatie</vt:lpstr>
      <vt:lpstr>Zorgvuldig Handelen</vt:lpstr>
      <vt:lpstr>Richtlijnen zorgvuldig handelen zie Gedragscode,bijlage 3 p. 24</vt:lpstr>
      <vt:lpstr>ad 1: Insporing en bodemverdichting</vt:lpstr>
      <vt:lpstr>Insporing</vt:lpstr>
      <vt:lpstr>ad 2: Fysieke aanwezigheid</vt:lpstr>
      <vt:lpstr>ad 3: Geluidsoverlast</vt:lpstr>
      <vt:lpstr>ad 4:Werkperioden</vt:lpstr>
      <vt:lpstr>ad 5:Werkrichting</vt:lpstr>
      <vt:lpstr>ad6: Gefaseerd werken</vt:lpstr>
      <vt:lpstr> ad 5: Gebruik meststoffen  bestrijdingsmiddelen</vt:lpstr>
      <vt:lpstr>Beschermende maatregelen</vt:lpstr>
      <vt:lpstr>Uitvoering bescherming</vt:lpstr>
      <vt:lpstr>Plan van aanpak</vt:lpstr>
      <vt:lpstr>Plan van aanpak  Voorbeeld 1</vt:lpstr>
      <vt:lpstr>Plan van aanpak (vervolg)</vt:lpstr>
      <vt:lpstr>Plan van aanpak (werkinstructie)</vt:lpstr>
      <vt:lpstr>Plan van aanpak (werkinstructie)</vt:lpstr>
      <vt:lpstr>Plan van aanpak  Voorbeeld 2</vt:lpstr>
      <vt:lpstr>Plan van aanpak (vervolg)</vt:lpstr>
      <vt:lpstr>Plan van aanpak (vervolg)</vt:lpstr>
      <vt:lpstr>Plan van aanpak (Werkinstructie)</vt:lpstr>
      <vt:lpstr>Plan van aanpak (werkinstructie)</vt:lpstr>
      <vt:lpstr>Overtreding en Handhaving, lesstof p 8</vt:lpstr>
      <vt:lpstr>Boete en aansprakelijkheid</vt:lpstr>
      <vt:lpstr>PowerPoint-presentatie</vt:lpstr>
      <vt:lpstr>Strafvervolging?</vt:lpstr>
      <vt:lpstr>Bijkomende effecten….</vt:lpstr>
      <vt:lpstr>Aantoonbaar Zorgvuldig Handelen</vt:lpstr>
      <vt:lpstr>PowerPoint-presentatie</vt:lpstr>
    </vt:vector>
  </TitlesOfParts>
  <Company>Helicon Opleidingen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Silvia Ragas</dc:creator>
  <cp:lastModifiedBy>Wilco van den Broek</cp:lastModifiedBy>
  <cp:revision>19</cp:revision>
  <dcterms:created xsi:type="dcterms:W3CDTF">2011-10-14T07:30:03Z</dcterms:created>
  <dcterms:modified xsi:type="dcterms:W3CDTF">2014-09-26T11:15:18Z</dcterms:modified>
</cp:coreProperties>
</file>